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y="6858000" cx="12192000"/>
  <p:notesSz cx="6858000" cy="9144000"/>
  <p:embeddedFontLst>
    <p:embeddedFont>
      <p:font typeface="Montserrat SemiBold"/>
      <p:regular r:id="rId24"/>
      <p:bold r:id="rId25"/>
      <p:italic r:id="rId26"/>
      <p:boldItalic r:id="rId27"/>
    </p:embeddedFont>
    <p:embeddedFont>
      <p:font typeface="Montserrat"/>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32" roundtripDataSignature="AMtx7mhhPeoM11YYdB1Jk9Xh+4mWcoD1H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font" Target="fonts/MontserratSemiBold-regular.fntdata"/><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ontserratSemiBold-italic.fntdata"/><Relationship Id="rId25" Type="http://schemas.openxmlformats.org/officeDocument/2006/relationships/font" Target="fonts/MontserratSemiBold-bold.fntdata"/><Relationship Id="rId28" Type="http://schemas.openxmlformats.org/officeDocument/2006/relationships/font" Target="fonts/Montserrat-regular.fntdata"/><Relationship Id="rId27" Type="http://schemas.openxmlformats.org/officeDocument/2006/relationships/font" Target="fonts/MontserratSemiBold-boldItalic.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Montserrat-bold.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Montserrat-boldItalic.fntdata"/><Relationship Id="rId30" Type="http://schemas.openxmlformats.org/officeDocument/2006/relationships/font" Target="fonts/Montserrat-italic.fntdata"/><Relationship Id="rId11" Type="http://schemas.openxmlformats.org/officeDocument/2006/relationships/slide" Target="slides/slide7.xml"/><Relationship Id="rId10" Type="http://schemas.openxmlformats.org/officeDocument/2006/relationships/slide" Target="slides/slide6.xml"/><Relationship Id="rId32" Type="http://customschemas.google.com/relationships/presentationmetadata" Target="metadata"/><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 name="Shape 41"/>
        <p:cNvGrpSpPr/>
        <p:nvPr/>
      </p:nvGrpSpPr>
      <p:grpSpPr>
        <a:xfrm>
          <a:off x="0" y="0"/>
          <a:ext cx="0" cy="0"/>
          <a:chOff x="0" y="0"/>
          <a:chExt cx="0" cy="0"/>
        </a:xfrm>
      </p:grpSpPr>
      <p:sp>
        <p:nvSpPr>
          <p:cNvPr id="42" name="Google Shape;42;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 name="Google Shape;43;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12301671404_0_2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2" name="Google Shape;122;g12301671404_0_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12301671404_0_3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 name="Google Shape;131;g12301671404_0_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12301671404_0_3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0" name="Google Shape;140;g12301671404_0_3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12301671404_0_9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9" name="Google Shape;149;g12301671404_0_9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12301671404_0_4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g12301671404_0_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12301671404_0_5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7" name="Google Shape;167;g12301671404_0_5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12301671404_0_5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6" name="Google Shape;176;g12301671404_0_5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12301671404_0_6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5" name="Google Shape;185;g12301671404_0_6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12301671404_0_7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4" name="Google Shape;194;g12301671404_0_7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3" name="Google Shape;20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g11f53cfebf2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 name="Google Shape;51;g11f53cfebf2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0" name="Google Shape;60;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11aa72f4adb_0_6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9" name="Google Shape;69;g11aa72f4adb_0_6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11aa72f4adb_0_6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8" name="Google Shape;78;g11aa72f4adb_0_6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1aa72f4adb_0_7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g11aa72f4adb_0_7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2301671404_0_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5" name="Google Shape;95;g12301671404_0_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12301671404_0_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g12301671404_0_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12301671404_0_1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 name="Google Shape;113;g12301671404_0_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6" name="Shape 16"/>
        <p:cNvGrpSpPr/>
        <p:nvPr/>
      </p:nvGrpSpPr>
      <p:grpSpPr>
        <a:xfrm>
          <a:off x="0" y="0"/>
          <a:ext cx="0" cy="0"/>
          <a:chOff x="0" y="0"/>
          <a:chExt cx="0" cy="0"/>
        </a:xfrm>
      </p:grpSpPr>
      <p:sp>
        <p:nvSpPr>
          <p:cNvPr id="17" name="Google Shape;17;p6"/>
          <p:cNvSpPr txBox="1"/>
          <p:nvPr>
            <p:ph type="ctrTitle"/>
          </p:nvPr>
        </p:nvSpPr>
        <p:spPr>
          <a:xfrm>
            <a:off x="1524000" y="1122363"/>
            <a:ext cx="9144000" cy="2387700"/>
          </a:xfrm>
          <a:prstGeom prst="rect">
            <a:avLst/>
          </a:prstGeom>
          <a:noFill/>
          <a:ln>
            <a:noFill/>
          </a:ln>
        </p:spPr>
        <p:txBody>
          <a:bodyPr anchorCtr="0" anchor="b" bIns="45700" lIns="91425" spcFirstLastPara="1" rIns="91425" wrap="square" tIns="45700">
            <a:noAutofit/>
          </a:bodyPr>
          <a:lstStyle>
            <a:lvl1pPr lvl="0" marR="0" rtl="0" algn="ctr">
              <a:lnSpc>
                <a:spcPct val="90000"/>
              </a:lnSpc>
              <a:spcBef>
                <a:spcPts val="0"/>
              </a:spcBef>
              <a:spcAft>
                <a:spcPts val="0"/>
              </a:spcAft>
              <a:buClr>
                <a:schemeClr val="dk1"/>
              </a:buClr>
              <a:buSzPts val="6000"/>
              <a:buFont typeface="Calibri"/>
              <a:buNone/>
              <a:defRPr b="0" i="0" sz="6000" u="none" cap="none" strike="noStrik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18" name="Google Shape;18;p6"/>
          <p:cNvSpPr txBox="1"/>
          <p:nvPr>
            <p:ph idx="1" type="subTitle"/>
          </p:nvPr>
        </p:nvSpPr>
        <p:spPr>
          <a:xfrm>
            <a:off x="1524000" y="3602038"/>
            <a:ext cx="9144000" cy="1655700"/>
          </a:xfrm>
          <a:prstGeom prst="rect">
            <a:avLst/>
          </a:prstGeom>
          <a:noFill/>
          <a:ln>
            <a:noFill/>
          </a:ln>
        </p:spPr>
        <p:txBody>
          <a:bodyPr anchorCtr="0" anchor="t" bIns="45700" lIns="91425" spcFirstLastPara="1" rIns="91425" wrap="square" tIns="45700">
            <a:noAutofit/>
          </a:bodyPr>
          <a:lstStyle>
            <a:lvl1pPr lvl="0" marR="0" rtl="0" algn="ctr">
              <a:lnSpc>
                <a:spcPct val="90000"/>
              </a:lnSpc>
              <a:spcBef>
                <a:spcPts val="10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1pPr>
            <a:lvl2pPr lvl="1" marR="0" rtl="0" algn="ct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2pPr>
            <a:lvl3pPr lvl="2" marR="0" rtl="0" algn="ctr">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lvl="3"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4pPr>
            <a:lvl5pPr lvl="4"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5pPr>
            <a:lvl6pPr lvl="5"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6pPr>
            <a:lvl7pPr lvl="6"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7pPr>
            <a:lvl8pPr lvl="7"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8pPr>
            <a:lvl9pPr lvl="8"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9pPr>
          </a:lstStyle>
          <a:p/>
        </p:txBody>
      </p:sp>
      <p:sp>
        <p:nvSpPr>
          <p:cNvPr id="19" name="Google Shape;19;p6"/>
          <p:cNvSpPr txBox="1"/>
          <p:nvPr>
            <p:ph idx="10" type="dt"/>
          </p:nvPr>
        </p:nvSpPr>
        <p:spPr>
          <a:xfrm>
            <a:off x="838200" y="64579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0" name="Google Shape;20;p6"/>
          <p:cNvSpPr txBox="1"/>
          <p:nvPr>
            <p:ph idx="11" type="ftr"/>
          </p:nvPr>
        </p:nvSpPr>
        <p:spPr>
          <a:xfrm>
            <a:off x="4038600" y="64579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1" name="Google Shape;21;p6"/>
          <p:cNvSpPr txBox="1"/>
          <p:nvPr>
            <p:ph idx="12" type="sldNum"/>
          </p:nvPr>
        </p:nvSpPr>
        <p:spPr>
          <a:xfrm>
            <a:off x="8610600" y="64579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p">
  <p:cSld name="Map">
    <p:spTree>
      <p:nvGrpSpPr>
        <p:cNvPr id="22" name="Shape 22"/>
        <p:cNvGrpSpPr/>
        <p:nvPr/>
      </p:nvGrpSpPr>
      <p:grpSpPr>
        <a:xfrm>
          <a:off x="0" y="0"/>
          <a:ext cx="0" cy="0"/>
          <a:chOff x="0" y="0"/>
          <a:chExt cx="0" cy="0"/>
        </a:xfrm>
      </p:grpSpPr>
      <p:cxnSp>
        <p:nvCxnSpPr>
          <p:cNvPr id="23" name="Google Shape;23;p7"/>
          <p:cNvCxnSpPr/>
          <p:nvPr/>
        </p:nvCxnSpPr>
        <p:spPr>
          <a:xfrm>
            <a:off x="704427" y="798796"/>
            <a:ext cx="10972800" cy="0"/>
          </a:xfrm>
          <a:prstGeom prst="straightConnector1">
            <a:avLst/>
          </a:prstGeom>
          <a:noFill/>
          <a:ln cap="flat" cmpd="sng" w="9525">
            <a:solidFill>
              <a:schemeClr val="dk1"/>
            </a:solidFill>
            <a:prstDash val="solid"/>
            <a:miter lim="800000"/>
            <a:headEnd len="sm" w="sm" type="none"/>
            <a:tailEnd len="sm" w="sm" type="none"/>
          </a:ln>
        </p:spPr>
      </p:cxnSp>
      <p:sp>
        <p:nvSpPr>
          <p:cNvPr id="24" name="Google Shape;24;p7"/>
          <p:cNvSpPr txBox="1"/>
          <p:nvPr>
            <p:ph idx="1" type="body"/>
          </p:nvPr>
        </p:nvSpPr>
        <p:spPr>
          <a:xfrm>
            <a:off x="704426" y="827581"/>
            <a:ext cx="5391600" cy="5371200"/>
          </a:xfrm>
          <a:prstGeom prst="rect">
            <a:avLst/>
          </a:prstGeom>
          <a:noFill/>
          <a:ln>
            <a:noFill/>
          </a:ln>
        </p:spPr>
        <p:txBody>
          <a:bodyPr anchorCtr="0" anchor="t" bIns="45700" lIns="91425" spcFirstLastPara="1" rIns="91425" wrap="square" tIns="45700">
            <a:normAutofit/>
          </a:bodyPr>
          <a:lstStyle>
            <a:lvl1pPr indent="-330200" lvl="0" marL="457200" marR="0" rtl="0" algn="l">
              <a:lnSpc>
                <a:spcPct val="200000"/>
              </a:lnSpc>
              <a:spcBef>
                <a:spcPts val="1000"/>
              </a:spcBef>
              <a:spcAft>
                <a:spcPts val="0"/>
              </a:spcAft>
              <a:buClr>
                <a:schemeClr val="dk1"/>
              </a:buClr>
              <a:buSzPts val="1600"/>
              <a:buFont typeface="Calibri"/>
              <a:buAutoNum type="romanUcPeriod"/>
              <a:defRPr b="1" i="0" sz="16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5" name="Google Shape;25;p7"/>
          <p:cNvSpPr txBox="1"/>
          <p:nvPr>
            <p:ph idx="10" type="dt"/>
          </p:nvPr>
        </p:nvSpPr>
        <p:spPr>
          <a:xfrm>
            <a:off x="838200" y="64579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6" name="Google Shape;26;p7"/>
          <p:cNvSpPr txBox="1"/>
          <p:nvPr>
            <p:ph idx="11" type="ftr"/>
          </p:nvPr>
        </p:nvSpPr>
        <p:spPr>
          <a:xfrm>
            <a:off x="4038600" y="64579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7" name="Google Shape;27;p7"/>
          <p:cNvSpPr txBox="1"/>
          <p:nvPr>
            <p:ph idx="12" type="sldNum"/>
          </p:nvPr>
        </p:nvSpPr>
        <p:spPr>
          <a:xfrm>
            <a:off x="8610600" y="64579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p:cSld name="Content">
    <p:spTree>
      <p:nvGrpSpPr>
        <p:cNvPr id="28" name="Shape 28"/>
        <p:cNvGrpSpPr/>
        <p:nvPr/>
      </p:nvGrpSpPr>
      <p:grpSpPr>
        <a:xfrm>
          <a:off x="0" y="0"/>
          <a:ext cx="0" cy="0"/>
          <a:chOff x="0" y="0"/>
          <a:chExt cx="0" cy="0"/>
        </a:xfrm>
      </p:grpSpPr>
      <p:sp>
        <p:nvSpPr>
          <p:cNvPr id="29" name="Google Shape;29;p8"/>
          <p:cNvSpPr txBox="1"/>
          <p:nvPr>
            <p:ph type="title"/>
          </p:nvPr>
        </p:nvSpPr>
        <p:spPr>
          <a:xfrm>
            <a:off x="579302" y="261142"/>
            <a:ext cx="6334800" cy="432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26457C"/>
              </a:buClr>
              <a:buSzPts val="2000"/>
              <a:buFont typeface="Calibri"/>
              <a:buNone/>
              <a:defRPr b="0" i="0" sz="2000" u="none" cap="none" strike="noStrike">
                <a:solidFill>
                  <a:srgbClr val="26457C"/>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cxnSp>
        <p:nvCxnSpPr>
          <p:cNvPr id="30" name="Google Shape;30;p8"/>
          <p:cNvCxnSpPr/>
          <p:nvPr/>
        </p:nvCxnSpPr>
        <p:spPr>
          <a:xfrm>
            <a:off x="579302" y="731421"/>
            <a:ext cx="11155800" cy="0"/>
          </a:xfrm>
          <a:prstGeom prst="straightConnector1">
            <a:avLst/>
          </a:prstGeom>
          <a:noFill/>
          <a:ln cap="flat" cmpd="sng" w="9525">
            <a:solidFill>
              <a:schemeClr val="dk1"/>
            </a:solidFill>
            <a:prstDash val="solid"/>
            <a:miter lim="800000"/>
            <a:headEnd len="sm" w="sm" type="none"/>
            <a:tailEnd len="sm" w="sm" type="none"/>
          </a:ln>
        </p:spPr>
      </p:cxnSp>
      <p:sp>
        <p:nvSpPr>
          <p:cNvPr id="31" name="Google Shape;31;p8"/>
          <p:cNvSpPr txBox="1"/>
          <p:nvPr>
            <p:ph idx="1" type="body"/>
          </p:nvPr>
        </p:nvSpPr>
        <p:spPr>
          <a:xfrm>
            <a:off x="579302" y="769832"/>
            <a:ext cx="5391600" cy="5586600"/>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1"/>
              </a:buClr>
              <a:buSzPts val="1400"/>
              <a:buFont typeface="Arial"/>
              <a:buNone/>
              <a:defRPr b="1" i="0" sz="14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2" name="Google Shape;32;p8"/>
          <p:cNvSpPr txBox="1"/>
          <p:nvPr>
            <p:ph idx="10" type="dt"/>
          </p:nvPr>
        </p:nvSpPr>
        <p:spPr>
          <a:xfrm>
            <a:off x="838200" y="64579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3" name="Google Shape;33;p8"/>
          <p:cNvSpPr txBox="1"/>
          <p:nvPr>
            <p:ph idx="11" type="ftr"/>
          </p:nvPr>
        </p:nvSpPr>
        <p:spPr>
          <a:xfrm>
            <a:off x="4038600" y="64579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4" name="Google Shape;34;p8"/>
          <p:cNvSpPr txBox="1"/>
          <p:nvPr>
            <p:ph idx="12" type="sldNum"/>
          </p:nvPr>
        </p:nvSpPr>
        <p:spPr>
          <a:xfrm>
            <a:off x="8610600" y="64579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5" name="Shape 35"/>
        <p:cNvGrpSpPr/>
        <p:nvPr/>
      </p:nvGrpSpPr>
      <p:grpSpPr>
        <a:xfrm>
          <a:off x="0" y="0"/>
          <a:ext cx="0" cy="0"/>
          <a:chOff x="0" y="0"/>
          <a:chExt cx="0" cy="0"/>
        </a:xfrm>
      </p:grpSpPr>
      <p:sp>
        <p:nvSpPr>
          <p:cNvPr id="36" name="Google Shape;36;p9"/>
          <p:cNvSpPr txBox="1"/>
          <p:nvPr>
            <p:ph type="title"/>
          </p:nvPr>
        </p:nvSpPr>
        <p:spPr>
          <a:xfrm>
            <a:off x="831850" y="1709738"/>
            <a:ext cx="10515600" cy="2852700"/>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chemeClr val="dk1"/>
              </a:buClr>
              <a:buSzPts val="6000"/>
              <a:buFont typeface="Calibri"/>
              <a:buNone/>
              <a:defRPr b="0" i="0" sz="6000" u="none" cap="none" strike="noStrik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37" name="Google Shape;37;p9"/>
          <p:cNvSpPr txBox="1"/>
          <p:nvPr>
            <p:ph idx="1" type="body"/>
          </p:nvPr>
        </p:nvSpPr>
        <p:spPr>
          <a:xfrm>
            <a:off x="831850" y="4589463"/>
            <a:ext cx="10515600" cy="15003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1pPr>
            <a:lvl2pPr indent="-228600" lvl="1" marL="914400" marR="0" rtl="0" algn="l">
              <a:lnSpc>
                <a:spcPct val="90000"/>
              </a:lnSpc>
              <a:spcBef>
                <a:spcPts val="5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2pPr>
            <a:lvl3pPr indent="-228600" lvl="2" marL="1371600" marR="0" rtl="0" algn="l">
              <a:lnSpc>
                <a:spcPct val="90000"/>
              </a:lnSpc>
              <a:spcBef>
                <a:spcPts val="50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3pPr>
            <a:lvl4pPr indent="-228600" lvl="3" marL="18288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4pPr>
            <a:lvl5pPr indent="-228600" lvl="4" marL="22860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5pPr>
            <a:lvl6pPr indent="-228600" lvl="5" marL="27432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6pPr>
            <a:lvl7pPr indent="-228600" lvl="6" marL="32004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7pPr>
            <a:lvl8pPr indent="-228600" lvl="7" marL="36576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8pPr>
            <a:lvl9pPr indent="-228600" lvl="8" marL="41148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9pPr>
          </a:lstStyle>
          <a:p/>
        </p:txBody>
      </p:sp>
      <p:sp>
        <p:nvSpPr>
          <p:cNvPr id="38" name="Google Shape;38;p9"/>
          <p:cNvSpPr txBox="1"/>
          <p:nvPr>
            <p:ph idx="10" type="dt"/>
          </p:nvPr>
        </p:nvSpPr>
        <p:spPr>
          <a:xfrm>
            <a:off x="838200" y="6457950"/>
            <a:ext cx="27432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9" name="Google Shape;39;p9"/>
          <p:cNvSpPr txBox="1"/>
          <p:nvPr>
            <p:ph idx="11" type="ftr"/>
          </p:nvPr>
        </p:nvSpPr>
        <p:spPr>
          <a:xfrm>
            <a:off x="4038600" y="6457950"/>
            <a:ext cx="41148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0" name="Google Shape;40;p9"/>
          <p:cNvSpPr txBox="1"/>
          <p:nvPr>
            <p:ph idx="12" type="sldNum"/>
          </p:nvPr>
        </p:nvSpPr>
        <p:spPr>
          <a:xfrm>
            <a:off x="8610600" y="6457950"/>
            <a:ext cx="27432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9" name="Shape 9"/>
        <p:cNvGrpSpPr/>
        <p:nvPr/>
      </p:nvGrpSpPr>
      <p:grpSpPr>
        <a:xfrm>
          <a:off x="0" y="0"/>
          <a:ext cx="0" cy="0"/>
          <a:chOff x="0" y="0"/>
          <a:chExt cx="0" cy="0"/>
        </a:xfrm>
      </p:grpSpPr>
      <p:pic>
        <p:nvPicPr>
          <p:cNvPr descr="Logo, company name&#10;&#10;Description automatically generated" id="10" name="Google Shape;10;p5"/>
          <p:cNvPicPr preferRelativeResize="0"/>
          <p:nvPr/>
        </p:nvPicPr>
        <p:blipFill rotWithShape="1">
          <a:blip r:embed="rId1">
            <a:alphaModFix/>
          </a:blip>
          <a:srcRect b="37777" l="26945" r="27500" t="21731"/>
          <a:stretch/>
        </p:blipFill>
        <p:spPr>
          <a:xfrm>
            <a:off x="10346143" y="69573"/>
            <a:ext cx="1342403" cy="671190"/>
          </a:xfrm>
          <a:prstGeom prst="rect">
            <a:avLst/>
          </a:prstGeom>
          <a:noFill/>
          <a:ln>
            <a:noFill/>
          </a:ln>
        </p:spPr>
      </p:pic>
      <p:sp>
        <p:nvSpPr>
          <p:cNvPr id="11" name="Google Shape;11;p5"/>
          <p:cNvSpPr txBox="1"/>
          <p:nvPr>
            <p:ph idx="10" type="dt"/>
          </p:nvPr>
        </p:nvSpPr>
        <p:spPr>
          <a:xfrm>
            <a:off x="838200" y="6457950"/>
            <a:ext cx="2743200" cy="3651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 name="Google Shape;12;p5"/>
          <p:cNvSpPr txBox="1"/>
          <p:nvPr>
            <p:ph idx="11" type="ftr"/>
          </p:nvPr>
        </p:nvSpPr>
        <p:spPr>
          <a:xfrm>
            <a:off x="4038600" y="6457950"/>
            <a:ext cx="4114800" cy="3651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5"/>
          <p:cNvSpPr txBox="1"/>
          <p:nvPr/>
        </p:nvSpPr>
        <p:spPr>
          <a:xfrm>
            <a:off x="3994150" y="6509707"/>
            <a:ext cx="4203600" cy="2616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100" u="none" cap="none" strike="noStrike">
                <a:solidFill>
                  <a:schemeClr val="dk1"/>
                </a:solidFill>
                <a:latin typeface="Calibri"/>
                <a:ea typeface="Calibri"/>
                <a:cs typeface="Calibri"/>
                <a:sym typeface="Calibri"/>
              </a:rPr>
              <a:t>Strictly private and confidential</a:t>
            </a:r>
            <a:endParaRPr/>
          </a:p>
        </p:txBody>
      </p:sp>
      <p:sp>
        <p:nvSpPr>
          <p:cNvPr id="14" name="Google Shape;14;p5"/>
          <p:cNvSpPr txBox="1"/>
          <p:nvPr>
            <p:ph idx="12" type="sldNum"/>
          </p:nvPr>
        </p:nvSpPr>
        <p:spPr>
          <a:xfrm>
            <a:off x="8610600" y="64579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cxnSp>
        <p:nvCxnSpPr>
          <p:cNvPr id="15" name="Google Shape;15;p5"/>
          <p:cNvCxnSpPr/>
          <p:nvPr/>
        </p:nvCxnSpPr>
        <p:spPr>
          <a:xfrm>
            <a:off x="579302" y="6388034"/>
            <a:ext cx="11155800" cy="0"/>
          </a:xfrm>
          <a:prstGeom prst="straightConnector1">
            <a:avLst/>
          </a:prstGeom>
          <a:noFill/>
          <a:ln cap="flat" cmpd="sng" w="9525">
            <a:solidFill>
              <a:schemeClr val="dk1"/>
            </a:solidFill>
            <a:prstDash val="solid"/>
            <a:miter lim="800000"/>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 name="Shape 44"/>
        <p:cNvGrpSpPr/>
        <p:nvPr/>
      </p:nvGrpSpPr>
      <p:grpSpPr>
        <a:xfrm>
          <a:off x="0" y="0"/>
          <a:ext cx="0" cy="0"/>
          <a:chOff x="0" y="0"/>
          <a:chExt cx="0" cy="0"/>
        </a:xfrm>
      </p:grpSpPr>
      <p:sp>
        <p:nvSpPr>
          <p:cNvPr id="45" name="Google Shape;45;p1"/>
          <p:cNvSpPr txBox="1"/>
          <p:nvPr>
            <p:ph type="ctrTitle"/>
          </p:nvPr>
        </p:nvSpPr>
        <p:spPr>
          <a:xfrm>
            <a:off x="1524000" y="1122363"/>
            <a:ext cx="9144000" cy="23877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6000"/>
              <a:buFont typeface="Calibri"/>
              <a:buNone/>
            </a:pPr>
            <a:r>
              <a:rPr lang="en-US">
                <a:solidFill>
                  <a:srgbClr val="134F5C"/>
                </a:solidFill>
                <a:latin typeface="Montserrat SemiBold"/>
                <a:ea typeface="Montserrat SemiBold"/>
                <a:cs typeface="Montserrat SemiBold"/>
                <a:sym typeface="Montserrat SemiBold"/>
              </a:rPr>
              <a:t>Pitch Deck Template</a:t>
            </a:r>
            <a:r>
              <a:rPr lang="en-US">
                <a:solidFill>
                  <a:srgbClr val="134F5C"/>
                </a:solidFill>
                <a:latin typeface="Montserrat SemiBold"/>
                <a:ea typeface="Montserrat SemiBold"/>
                <a:cs typeface="Montserrat SemiBold"/>
                <a:sym typeface="Montserrat SemiBold"/>
              </a:rPr>
              <a:t> </a:t>
            </a:r>
            <a:endParaRPr>
              <a:solidFill>
                <a:srgbClr val="134F5C"/>
              </a:solidFill>
              <a:latin typeface="Montserrat SemiBold"/>
              <a:ea typeface="Montserrat SemiBold"/>
              <a:cs typeface="Montserrat SemiBold"/>
              <a:sym typeface="Montserrat SemiBold"/>
            </a:endParaRPr>
          </a:p>
        </p:txBody>
      </p:sp>
      <p:sp>
        <p:nvSpPr>
          <p:cNvPr id="46" name="Google Shape;46;p1"/>
          <p:cNvSpPr txBox="1"/>
          <p:nvPr>
            <p:ph idx="1" type="subTitle"/>
          </p:nvPr>
        </p:nvSpPr>
        <p:spPr>
          <a:xfrm>
            <a:off x="1524000" y="3602038"/>
            <a:ext cx="9144000" cy="16557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1800"/>
              <a:buNone/>
            </a:pPr>
            <a:r>
              <a:rPr b="1" i="1" lang="en-US" sz="2000">
                <a:solidFill>
                  <a:srgbClr val="666666"/>
                </a:solidFill>
                <a:latin typeface="Montserrat"/>
                <a:ea typeface="Montserrat"/>
                <a:cs typeface="Montserrat"/>
                <a:sym typeface="Montserrat"/>
              </a:rPr>
              <a:t>Use these </a:t>
            </a:r>
            <a:r>
              <a:rPr b="1" i="1" lang="en-US" sz="2000">
                <a:solidFill>
                  <a:srgbClr val="666666"/>
                </a:solidFill>
                <a:latin typeface="Montserrat"/>
                <a:ea typeface="Montserrat"/>
                <a:cs typeface="Montserrat"/>
                <a:sym typeface="Montserrat"/>
              </a:rPr>
              <a:t>guidelines</a:t>
            </a:r>
            <a:r>
              <a:rPr b="1" i="1" lang="en-US" sz="2000">
                <a:solidFill>
                  <a:srgbClr val="666666"/>
                </a:solidFill>
                <a:latin typeface="Montserrat"/>
                <a:ea typeface="Montserrat"/>
                <a:cs typeface="Montserrat"/>
                <a:sym typeface="Montserrat"/>
              </a:rPr>
              <a:t> to wow potential investors and secure funding for your startup </a:t>
            </a:r>
            <a:endParaRPr b="1" i="1" sz="2000">
              <a:solidFill>
                <a:srgbClr val="666666"/>
              </a:solidFill>
              <a:latin typeface="Montserrat"/>
              <a:ea typeface="Montserrat"/>
              <a:cs typeface="Montserrat"/>
              <a:sym typeface="Montserrat"/>
            </a:endParaRPr>
          </a:p>
        </p:txBody>
      </p:sp>
      <p:sp>
        <p:nvSpPr>
          <p:cNvPr id="47" name="Google Shape;47;p1"/>
          <p:cNvSpPr txBox="1"/>
          <p:nvPr>
            <p:ph idx="12" type="sldNum"/>
          </p:nvPr>
        </p:nvSpPr>
        <p:spPr>
          <a:xfrm>
            <a:off x="8610600" y="64579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pic>
        <p:nvPicPr>
          <p:cNvPr id="48" name="Google Shape;48;p1"/>
          <p:cNvPicPr preferRelativeResize="0"/>
          <p:nvPr/>
        </p:nvPicPr>
        <p:blipFill>
          <a:blip r:embed="rId3">
            <a:alphaModFix/>
          </a:blip>
          <a:stretch>
            <a:fillRect/>
          </a:stretch>
        </p:blipFill>
        <p:spPr>
          <a:xfrm>
            <a:off x="10293650" y="46423"/>
            <a:ext cx="1548275" cy="7272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g12301671404_0_23"/>
          <p:cNvSpPr txBox="1"/>
          <p:nvPr>
            <p:ph idx="1" type="body"/>
          </p:nvPr>
        </p:nvSpPr>
        <p:spPr>
          <a:xfrm>
            <a:off x="599850" y="902274"/>
            <a:ext cx="8544000" cy="1383600"/>
          </a:xfrm>
          <a:prstGeom prst="rect">
            <a:avLst/>
          </a:prstGeom>
          <a:noFill/>
          <a:ln>
            <a:noFill/>
          </a:ln>
        </p:spPr>
        <p:txBody>
          <a:bodyPr anchorCtr="0" anchor="t" bIns="45700" lIns="91425" spcFirstLastPara="1" rIns="91425" wrap="square" tIns="45700">
            <a:noAutofit/>
          </a:bodyPr>
          <a:lstStyle/>
          <a:p>
            <a:pPr indent="0" lvl="0" marL="101600" rtl="0" algn="l">
              <a:lnSpc>
                <a:spcPct val="180000"/>
              </a:lnSpc>
              <a:spcBef>
                <a:spcPts val="0"/>
              </a:spcBef>
              <a:spcAft>
                <a:spcPts val="0"/>
              </a:spcAft>
              <a:buClr>
                <a:schemeClr val="dk1"/>
              </a:buClr>
              <a:buSzPts val="640"/>
              <a:buFont typeface="Calibri"/>
              <a:buNone/>
            </a:pPr>
            <a:r>
              <a:rPr b="0" lang="en-US" sz="4000">
                <a:solidFill>
                  <a:srgbClr val="134F5C"/>
                </a:solidFill>
                <a:latin typeface="Montserrat"/>
                <a:ea typeface="Montserrat"/>
                <a:cs typeface="Montserrat"/>
                <a:sym typeface="Montserrat"/>
              </a:rPr>
              <a:t>Traction</a:t>
            </a:r>
            <a:endParaRPr b="0" sz="4000">
              <a:solidFill>
                <a:srgbClr val="134F5C"/>
              </a:solidFill>
              <a:latin typeface="Montserrat"/>
              <a:ea typeface="Montserrat"/>
              <a:cs typeface="Montserrat"/>
              <a:sym typeface="Montserrat"/>
            </a:endParaRPr>
          </a:p>
          <a:p>
            <a:pPr indent="0" lvl="0" marL="101600" rtl="0" algn="l">
              <a:lnSpc>
                <a:spcPct val="180000"/>
              </a:lnSpc>
              <a:spcBef>
                <a:spcPts val="0"/>
              </a:spcBef>
              <a:spcAft>
                <a:spcPts val="0"/>
              </a:spcAft>
              <a:buClr>
                <a:schemeClr val="dk1"/>
              </a:buClr>
              <a:buSzPts val="640"/>
              <a:buFont typeface="Calibri"/>
              <a:buNone/>
            </a:pPr>
            <a:r>
              <a:t/>
            </a:r>
            <a:endParaRPr sz="4000"/>
          </a:p>
        </p:txBody>
      </p:sp>
      <p:sp>
        <p:nvSpPr>
          <p:cNvPr id="125" name="Google Shape;125;g12301671404_0_23"/>
          <p:cNvSpPr txBox="1"/>
          <p:nvPr>
            <p:ph idx="12" type="sldNum"/>
          </p:nvPr>
        </p:nvSpPr>
        <p:spPr>
          <a:xfrm>
            <a:off x="8610600" y="64579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26" name="Google Shape;126;g12301671404_0_23"/>
          <p:cNvSpPr txBox="1"/>
          <p:nvPr/>
        </p:nvSpPr>
        <p:spPr>
          <a:xfrm>
            <a:off x="1407775" y="2900250"/>
            <a:ext cx="8005500" cy="13482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lang="en-US" sz="2100">
                <a:solidFill>
                  <a:srgbClr val="434343"/>
                </a:solidFill>
                <a:latin typeface="Calibri"/>
                <a:ea typeface="Calibri"/>
                <a:cs typeface="Calibri"/>
                <a:sym typeface="Calibri"/>
              </a:rPr>
              <a:t>This section should include:</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434343"/>
              </a:buClr>
              <a:buSzPts val="2100"/>
              <a:buFont typeface="Calibri"/>
              <a:buChar char="●"/>
            </a:pPr>
            <a:r>
              <a:rPr lang="en-US" sz="2100">
                <a:solidFill>
                  <a:srgbClr val="434343"/>
                </a:solidFill>
                <a:latin typeface="Calibri"/>
                <a:ea typeface="Calibri"/>
                <a:cs typeface="Calibri"/>
                <a:sym typeface="Calibri"/>
              </a:rPr>
              <a:t>What testing have you done?</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434343"/>
              </a:buClr>
              <a:buSzPts val="2100"/>
              <a:buFont typeface="Calibri"/>
              <a:buChar char="●"/>
            </a:pPr>
            <a:r>
              <a:rPr lang="en-US" sz="2100">
                <a:solidFill>
                  <a:srgbClr val="434343"/>
                </a:solidFill>
                <a:latin typeface="Calibri"/>
                <a:ea typeface="Calibri"/>
                <a:cs typeface="Calibri"/>
                <a:sym typeface="Calibri"/>
              </a:rPr>
              <a:t>What is the feedback from user engagement?</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434343"/>
              </a:buClr>
              <a:buSzPts val="2100"/>
              <a:buFont typeface="Calibri"/>
              <a:buChar char="●"/>
            </a:pPr>
            <a:r>
              <a:rPr lang="en-US" sz="2100">
                <a:solidFill>
                  <a:srgbClr val="434343"/>
                </a:solidFill>
                <a:latin typeface="Calibri"/>
                <a:ea typeface="Calibri"/>
                <a:cs typeface="Calibri"/>
                <a:sym typeface="Calibri"/>
              </a:rPr>
              <a:t>What is the trajectory of your growth?</a:t>
            </a:r>
            <a:endParaRPr sz="2100">
              <a:solidFill>
                <a:srgbClr val="434343"/>
              </a:solidFill>
              <a:latin typeface="Calibri"/>
              <a:ea typeface="Calibri"/>
              <a:cs typeface="Calibri"/>
              <a:sym typeface="Calibri"/>
            </a:endParaRPr>
          </a:p>
        </p:txBody>
      </p:sp>
      <p:sp>
        <p:nvSpPr>
          <p:cNvPr id="127" name="Google Shape;127;g12301671404_0_23"/>
          <p:cNvSpPr txBox="1"/>
          <p:nvPr/>
        </p:nvSpPr>
        <p:spPr>
          <a:xfrm>
            <a:off x="599850" y="1529875"/>
            <a:ext cx="7332000" cy="932700"/>
          </a:xfrm>
          <a:prstGeom prst="rect">
            <a:avLst/>
          </a:prstGeom>
          <a:noFill/>
          <a:ln>
            <a:noFill/>
          </a:ln>
        </p:spPr>
        <p:txBody>
          <a:bodyPr anchorCtr="0" anchor="t" bIns="91425" lIns="91425" spcFirstLastPara="1" rIns="91425" wrap="square" tIns="91425">
            <a:spAutoFit/>
          </a:bodyPr>
          <a:lstStyle/>
          <a:p>
            <a:pPr indent="0" lvl="0" marL="100584" rtl="0" algn="l">
              <a:lnSpc>
                <a:spcPct val="90000"/>
              </a:lnSpc>
              <a:spcBef>
                <a:spcPts val="0"/>
              </a:spcBef>
              <a:spcAft>
                <a:spcPts val="0"/>
              </a:spcAft>
              <a:buNone/>
            </a:pPr>
            <a:r>
              <a:rPr i="1" lang="en-US" sz="1800">
                <a:solidFill>
                  <a:srgbClr val="666666"/>
                </a:solidFill>
                <a:latin typeface="Calibri"/>
                <a:ea typeface="Calibri"/>
                <a:cs typeface="Calibri"/>
                <a:sym typeface="Calibri"/>
              </a:rPr>
              <a:t>You don’t have to be profitable or even have many paying customers to raise capital. Yet, the one thing every potential investor is going to want to know is what traction you have so far.</a:t>
            </a:r>
            <a:endParaRPr>
              <a:solidFill>
                <a:srgbClr val="666666"/>
              </a:solidFill>
            </a:endParaRPr>
          </a:p>
        </p:txBody>
      </p:sp>
      <p:pic>
        <p:nvPicPr>
          <p:cNvPr id="128" name="Google Shape;128;g12301671404_0_23"/>
          <p:cNvPicPr preferRelativeResize="0"/>
          <p:nvPr/>
        </p:nvPicPr>
        <p:blipFill>
          <a:blip r:embed="rId3">
            <a:alphaModFix/>
          </a:blip>
          <a:stretch>
            <a:fillRect/>
          </a:stretch>
        </p:blipFill>
        <p:spPr>
          <a:xfrm>
            <a:off x="10293650" y="46423"/>
            <a:ext cx="1548275" cy="7272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g12301671404_0_30"/>
          <p:cNvSpPr txBox="1"/>
          <p:nvPr>
            <p:ph idx="1" type="body"/>
          </p:nvPr>
        </p:nvSpPr>
        <p:spPr>
          <a:xfrm>
            <a:off x="599850" y="902274"/>
            <a:ext cx="8544000" cy="1383600"/>
          </a:xfrm>
          <a:prstGeom prst="rect">
            <a:avLst/>
          </a:prstGeom>
          <a:noFill/>
          <a:ln>
            <a:noFill/>
          </a:ln>
        </p:spPr>
        <p:txBody>
          <a:bodyPr anchorCtr="0" anchor="t" bIns="45700" lIns="91425" spcFirstLastPara="1" rIns="91425" wrap="square" tIns="45700">
            <a:noAutofit/>
          </a:bodyPr>
          <a:lstStyle/>
          <a:p>
            <a:pPr indent="0" lvl="0" marL="101600" rtl="0" algn="l">
              <a:lnSpc>
                <a:spcPct val="180000"/>
              </a:lnSpc>
              <a:spcBef>
                <a:spcPts val="0"/>
              </a:spcBef>
              <a:spcAft>
                <a:spcPts val="0"/>
              </a:spcAft>
              <a:buClr>
                <a:schemeClr val="dk1"/>
              </a:buClr>
              <a:buSzPts val="640"/>
              <a:buFont typeface="Calibri"/>
              <a:buNone/>
            </a:pPr>
            <a:r>
              <a:rPr b="0" lang="en-US" sz="4000">
                <a:solidFill>
                  <a:srgbClr val="134F5C"/>
                </a:solidFill>
                <a:latin typeface="Montserrat"/>
                <a:ea typeface="Montserrat"/>
                <a:cs typeface="Montserrat"/>
                <a:sym typeface="Montserrat"/>
              </a:rPr>
              <a:t>Business Model</a:t>
            </a:r>
            <a:endParaRPr b="0" sz="4000">
              <a:solidFill>
                <a:srgbClr val="134F5C"/>
              </a:solidFill>
              <a:latin typeface="Montserrat"/>
              <a:ea typeface="Montserrat"/>
              <a:cs typeface="Montserrat"/>
              <a:sym typeface="Montserrat"/>
            </a:endParaRPr>
          </a:p>
          <a:p>
            <a:pPr indent="0" lvl="0" marL="101600" rtl="0" algn="l">
              <a:lnSpc>
                <a:spcPct val="180000"/>
              </a:lnSpc>
              <a:spcBef>
                <a:spcPts val="0"/>
              </a:spcBef>
              <a:spcAft>
                <a:spcPts val="0"/>
              </a:spcAft>
              <a:buClr>
                <a:schemeClr val="dk1"/>
              </a:buClr>
              <a:buSzPts val="640"/>
              <a:buFont typeface="Calibri"/>
              <a:buNone/>
            </a:pPr>
            <a:r>
              <a:t/>
            </a:r>
            <a:endParaRPr sz="4000"/>
          </a:p>
        </p:txBody>
      </p:sp>
      <p:sp>
        <p:nvSpPr>
          <p:cNvPr id="134" name="Google Shape;134;g12301671404_0_30"/>
          <p:cNvSpPr txBox="1"/>
          <p:nvPr>
            <p:ph idx="12" type="sldNum"/>
          </p:nvPr>
        </p:nvSpPr>
        <p:spPr>
          <a:xfrm>
            <a:off x="8610600" y="64579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35" name="Google Shape;135;g12301671404_0_30"/>
          <p:cNvSpPr txBox="1"/>
          <p:nvPr/>
        </p:nvSpPr>
        <p:spPr>
          <a:xfrm>
            <a:off x="1407775" y="2900250"/>
            <a:ext cx="8005500" cy="10575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lang="en-US" sz="2100">
                <a:solidFill>
                  <a:srgbClr val="434343"/>
                </a:solidFill>
                <a:latin typeface="Calibri"/>
                <a:ea typeface="Calibri"/>
                <a:cs typeface="Calibri"/>
                <a:sym typeface="Calibri"/>
              </a:rPr>
              <a:t>This section should include:</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434343"/>
              </a:buClr>
              <a:buSzPts val="2100"/>
              <a:buFont typeface="Calibri"/>
              <a:buChar char="●"/>
            </a:pPr>
            <a:r>
              <a:rPr lang="en-US" sz="2100">
                <a:solidFill>
                  <a:srgbClr val="434343"/>
                </a:solidFill>
                <a:latin typeface="Calibri"/>
                <a:ea typeface="Calibri"/>
                <a:cs typeface="Calibri"/>
                <a:sym typeface="Calibri"/>
              </a:rPr>
              <a:t>What is the basic business model for acquiring customers and generating revenues?</a:t>
            </a:r>
            <a:endParaRPr sz="2100">
              <a:solidFill>
                <a:srgbClr val="434343"/>
              </a:solidFill>
              <a:latin typeface="Calibri"/>
              <a:ea typeface="Calibri"/>
              <a:cs typeface="Calibri"/>
              <a:sym typeface="Calibri"/>
            </a:endParaRPr>
          </a:p>
        </p:txBody>
      </p:sp>
      <p:sp>
        <p:nvSpPr>
          <p:cNvPr id="136" name="Google Shape;136;g12301671404_0_30"/>
          <p:cNvSpPr txBox="1"/>
          <p:nvPr/>
        </p:nvSpPr>
        <p:spPr>
          <a:xfrm>
            <a:off x="599850" y="1529875"/>
            <a:ext cx="7332000" cy="932700"/>
          </a:xfrm>
          <a:prstGeom prst="rect">
            <a:avLst/>
          </a:prstGeom>
          <a:noFill/>
          <a:ln>
            <a:noFill/>
          </a:ln>
        </p:spPr>
        <p:txBody>
          <a:bodyPr anchorCtr="0" anchor="t" bIns="91425" lIns="91425" spcFirstLastPara="1" rIns="91425" wrap="square" tIns="91425">
            <a:spAutoFit/>
          </a:bodyPr>
          <a:lstStyle/>
          <a:p>
            <a:pPr indent="0" lvl="0" marL="100584" rtl="0" algn="l">
              <a:lnSpc>
                <a:spcPct val="90000"/>
              </a:lnSpc>
              <a:spcBef>
                <a:spcPts val="0"/>
              </a:spcBef>
              <a:spcAft>
                <a:spcPts val="0"/>
              </a:spcAft>
              <a:buNone/>
            </a:pPr>
            <a:r>
              <a:rPr i="1" lang="en-US" sz="1800">
                <a:solidFill>
                  <a:srgbClr val="666666"/>
                </a:solidFill>
                <a:latin typeface="Calibri"/>
                <a:ea typeface="Calibri"/>
                <a:cs typeface="Calibri"/>
                <a:sym typeface="Calibri"/>
              </a:rPr>
              <a:t>Know that strategies and tactics will change over time but investors want to see that you’ve thought this through and have something that makes sense.</a:t>
            </a:r>
            <a:endParaRPr b="1" sz="1600">
              <a:solidFill>
                <a:srgbClr val="666666"/>
              </a:solidFill>
              <a:latin typeface="Calibri"/>
              <a:ea typeface="Calibri"/>
              <a:cs typeface="Calibri"/>
              <a:sym typeface="Calibri"/>
            </a:endParaRPr>
          </a:p>
          <a:p>
            <a:pPr indent="0" lvl="0" marL="100584" rtl="0" algn="l">
              <a:lnSpc>
                <a:spcPct val="90000"/>
              </a:lnSpc>
              <a:spcBef>
                <a:spcPts val="0"/>
              </a:spcBef>
              <a:spcAft>
                <a:spcPts val="0"/>
              </a:spcAft>
              <a:buNone/>
            </a:pPr>
            <a:r>
              <a:t/>
            </a:r>
            <a:endParaRPr i="1" sz="1800">
              <a:solidFill>
                <a:srgbClr val="7F7F7F"/>
              </a:solidFill>
              <a:latin typeface="Calibri"/>
              <a:ea typeface="Calibri"/>
              <a:cs typeface="Calibri"/>
              <a:sym typeface="Calibri"/>
            </a:endParaRPr>
          </a:p>
        </p:txBody>
      </p:sp>
      <p:pic>
        <p:nvPicPr>
          <p:cNvPr id="137" name="Google Shape;137;g12301671404_0_30"/>
          <p:cNvPicPr preferRelativeResize="0"/>
          <p:nvPr/>
        </p:nvPicPr>
        <p:blipFill>
          <a:blip r:embed="rId3">
            <a:alphaModFix/>
          </a:blip>
          <a:stretch>
            <a:fillRect/>
          </a:stretch>
        </p:blipFill>
        <p:spPr>
          <a:xfrm>
            <a:off x="10293650" y="46423"/>
            <a:ext cx="1548275" cy="7272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g12301671404_0_37"/>
          <p:cNvSpPr txBox="1"/>
          <p:nvPr>
            <p:ph idx="1" type="body"/>
          </p:nvPr>
        </p:nvSpPr>
        <p:spPr>
          <a:xfrm>
            <a:off x="599850" y="902274"/>
            <a:ext cx="8544000" cy="1383600"/>
          </a:xfrm>
          <a:prstGeom prst="rect">
            <a:avLst/>
          </a:prstGeom>
          <a:noFill/>
          <a:ln>
            <a:noFill/>
          </a:ln>
        </p:spPr>
        <p:txBody>
          <a:bodyPr anchorCtr="0" anchor="t" bIns="45700" lIns="91425" spcFirstLastPara="1" rIns="91425" wrap="square" tIns="45700">
            <a:noAutofit/>
          </a:bodyPr>
          <a:lstStyle/>
          <a:p>
            <a:pPr indent="0" lvl="0" marL="101600" rtl="0" algn="l">
              <a:lnSpc>
                <a:spcPct val="180000"/>
              </a:lnSpc>
              <a:spcBef>
                <a:spcPts val="0"/>
              </a:spcBef>
              <a:spcAft>
                <a:spcPts val="0"/>
              </a:spcAft>
              <a:buClr>
                <a:schemeClr val="dk1"/>
              </a:buClr>
              <a:buSzPts val="640"/>
              <a:buFont typeface="Calibri"/>
              <a:buNone/>
            </a:pPr>
            <a:r>
              <a:rPr b="0" lang="en-US" sz="4000">
                <a:solidFill>
                  <a:srgbClr val="134F5C"/>
                </a:solidFill>
                <a:latin typeface="Montserrat"/>
                <a:ea typeface="Montserrat"/>
                <a:cs typeface="Montserrat"/>
                <a:sym typeface="Montserrat"/>
              </a:rPr>
              <a:t>Basic Financial F</a:t>
            </a:r>
            <a:r>
              <a:rPr b="0" lang="en-US" sz="4000">
                <a:solidFill>
                  <a:srgbClr val="134F5C"/>
                </a:solidFill>
                <a:latin typeface="Montserrat"/>
                <a:ea typeface="Montserrat"/>
                <a:cs typeface="Montserrat"/>
                <a:sym typeface="Montserrat"/>
              </a:rPr>
              <a:t>orecast</a:t>
            </a:r>
            <a:r>
              <a:rPr b="0" lang="en-US" sz="4000">
                <a:solidFill>
                  <a:srgbClr val="134F5C"/>
                </a:solidFill>
                <a:latin typeface="Montserrat"/>
                <a:ea typeface="Montserrat"/>
                <a:cs typeface="Montserrat"/>
                <a:sym typeface="Montserrat"/>
              </a:rPr>
              <a:t> </a:t>
            </a:r>
            <a:endParaRPr b="0" sz="4000">
              <a:solidFill>
                <a:srgbClr val="134F5C"/>
              </a:solidFill>
              <a:latin typeface="Montserrat"/>
              <a:ea typeface="Montserrat"/>
              <a:cs typeface="Montserrat"/>
              <a:sym typeface="Montserrat"/>
            </a:endParaRPr>
          </a:p>
          <a:p>
            <a:pPr indent="0" lvl="0" marL="101600" rtl="0" algn="l">
              <a:lnSpc>
                <a:spcPct val="180000"/>
              </a:lnSpc>
              <a:spcBef>
                <a:spcPts val="0"/>
              </a:spcBef>
              <a:spcAft>
                <a:spcPts val="0"/>
              </a:spcAft>
              <a:buClr>
                <a:schemeClr val="dk1"/>
              </a:buClr>
              <a:buSzPts val="640"/>
              <a:buFont typeface="Calibri"/>
              <a:buNone/>
            </a:pPr>
            <a:r>
              <a:t/>
            </a:r>
            <a:endParaRPr sz="4000"/>
          </a:p>
        </p:txBody>
      </p:sp>
      <p:sp>
        <p:nvSpPr>
          <p:cNvPr id="143" name="Google Shape;143;g12301671404_0_37"/>
          <p:cNvSpPr txBox="1"/>
          <p:nvPr>
            <p:ph idx="12" type="sldNum"/>
          </p:nvPr>
        </p:nvSpPr>
        <p:spPr>
          <a:xfrm>
            <a:off x="8610600" y="64579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44" name="Google Shape;144;g12301671404_0_37"/>
          <p:cNvSpPr txBox="1"/>
          <p:nvPr/>
        </p:nvSpPr>
        <p:spPr>
          <a:xfrm>
            <a:off x="1407775" y="2900250"/>
            <a:ext cx="8005500" cy="13482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lang="en-US" sz="2100">
                <a:solidFill>
                  <a:srgbClr val="434343"/>
                </a:solidFill>
                <a:latin typeface="Calibri"/>
                <a:ea typeface="Calibri"/>
                <a:cs typeface="Calibri"/>
                <a:sym typeface="Calibri"/>
              </a:rPr>
              <a:t>This section should include:</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434343"/>
              </a:buClr>
              <a:buSzPts val="2100"/>
              <a:buFont typeface="Calibri"/>
              <a:buChar char="●"/>
            </a:pPr>
            <a:r>
              <a:rPr lang="en-US" sz="2100">
                <a:solidFill>
                  <a:srgbClr val="434343"/>
                </a:solidFill>
                <a:latin typeface="Calibri"/>
                <a:ea typeface="Calibri"/>
                <a:cs typeface="Calibri"/>
                <a:sym typeface="Calibri"/>
              </a:rPr>
              <a:t>Your burn rate</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434343"/>
              </a:buClr>
              <a:buSzPts val="2100"/>
              <a:buFont typeface="Calibri"/>
              <a:buChar char="●"/>
            </a:pPr>
            <a:r>
              <a:rPr lang="en-US" sz="2100">
                <a:solidFill>
                  <a:srgbClr val="434343"/>
                </a:solidFill>
                <a:latin typeface="Calibri"/>
                <a:ea typeface="Calibri"/>
                <a:cs typeface="Calibri"/>
                <a:sym typeface="Calibri"/>
              </a:rPr>
              <a:t>Your break even point </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434343"/>
              </a:buClr>
              <a:buSzPts val="2100"/>
              <a:buFont typeface="Calibri"/>
              <a:buChar char="●"/>
            </a:pPr>
            <a:r>
              <a:rPr lang="en-US" sz="2100">
                <a:solidFill>
                  <a:srgbClr val="434343"/>
                </a:solidFill>
                <a:latin typeface="Calibri"/>
                <a:ea typeface="Calibri"/>
                <a:cs typeface="Calibri"/>
                <a:sym typeface="Calibri"/>
              </a:rPr>
              <a:t>How many users you need to make profit</a:t>
            </a:r>
            <a:endParaRPr sz="2100">
              <a:solidFill>
                <a:srgbClr val="434343"/>
              </a:solidFill>
              <a:latin typeface="Calibri"/>
              <a:ea typeface="Calibri"/>
              <a:cs typeface="Calibri"/>
              <a:sym typeface="Calibri"/>
            </a:endParaRPr>
          </a:p>
        </p:txBody>
      </p:sp>
      <p:sp>
        <p:nvSpPr>
          <p:cNvPr id="145" name="Google Shape;145;g12301671404_0_37"/>
          <p:cNvSpPr txBox="1"/>
          <p:nvPr/>
        </p:nvSpPr>
        <p:spPr>
          <a:xfrm>
            <a:off x="599850" y="1529875"/>
            <a:ext cx="7332000" cy="932700"/>
          </a:xfrm>
          <a:prstGeom prst="rect">
            <a:avLst/>
          </a:prstGeom>
          <a:noFill/>
          <a:ln>
            <a:noFill/>
          </a:ln>
        </p:spPr>
        <p:txBody>
          <a:bodyPr anchorCtr="0" anchor="t" bIns="91425" lIns="91425" spcFirstLastPara="1" rIns="91425" wrap="square" tIns="91425">
            <a:spAutoFit/>
          </a:bodyPr>
          <a:lstStyle/>
          <a:p>
            <a:pPr indent="0" lvl="0" marL="100584" rtl="0" algn="l">
              <a:lnSpc>
                <a:spcPct val="90000"/>
              </a:lnSpc>
              <a:spcBef>
                <a:spcPts val="0"/>
              </a:spcBef>
              <a:spcAft>
                <a:spcPts val="0"/>
              </a:spcAft>
              <a:buNone/>
            </a:pPr>
            <a:r>
              <a:rPr i="1" lang="en-US" sz="1800">
                <a:solidFill>
                  <a:srgbClr val="666666"/>
                </a:solidFill>
                <a:latin typeface="Calibri"/>
                <a:ea typeface="Calibri"/>
                <a:cs typeface="Calibri"/>
                <a:sym typeface="Calibri"/>
              </a:rPr>
              <a:t>The financials slide is one that investors will spend the most time on, and one of the most important slides in your pitch deck. </a:t>
            </a:r>
            <a:endParaRPr b="1" sz="1600">
              <a:solidFill>
                <a:srgbClr val="666666"/>
              </a:solidFill>
              <a:latin typeface="Calibri"/>
              <a:ea typeface="Calibri"/>
              <a:cs typeface="Calibri"/>
              <a:sym typeface="Calibri"/>
            </a:endParaRPr>
          </a:p>
          <a:p>
            <a:pPr indent="0" lvl="0" marL="100584" rtl="0" algn="l">
              <a:lnSpc>
                <a:spcPct val="90000"/>
              </a:lnSpc>
              <a:spcBef>
                <a:spcPts val="0"/>
              </a:spcBef>
              <a:spcAft>
                <a:spcPts val="0"/>
              </a:spcAft>
              <a:buNone/>
            </a:pPr>
            <a:r>
              <a:t/>
            </a:r>
            <a:endParaRPr i="1" sz="1800">
              <a:solidFill>
                <a:srgbClr val="7F7F7F"/>
              </a:solidFill>
              <a:latin typeface="Calibri"/>
              <a:ea typeface="Calibri"/>
              <a:cs typeface="Calibri"/>
              <a:sym typeface="Calibri"/>
            </a:endParaRPr>
          </a:p>
        </p:txBody>
      </p:sp>
      <p:pic>
        <p:nvPicPr>
          <p:cNvPr id="146" name="Google Shape;146;g12301671404_0_37"/>
          <p:cNvPicPr preferRelativeResize="0"/>
          <p:nvPr/>
        </p:nvPicPr>
        <p:blipFill>
          <a:blip r:embed="rId3">
            <a:alphaModFix/>
          </a:blip>
          <a:stretch>
            <a:fillRect/>
          </a:stretch>
        </p:blipFill>
        <p:spPr>
          <a:xfrm>
            <a:off x="10293650" y="46423"/>
            <a:ext cx="1548275" cy="7272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g12301671404_0_97"/>
          <p:cNvSpPr txBox="1"/>
          <p:nvPr>
            <p:ph idx="1" type="body"/>
          </p:nvPr>
        </p:nvSpPr>
        <p:spPr>
          <a:xfrm>
            <a:off x="599850" y="902275"/>
            <a:ext cx="9147600" cy="1383600"/>
          </a:xfrm>
          <a:prstGeom prst="rect">
            <a:avLst/>
          </a:prstGeom>
          <a:noFill/>
          <a:ln>
            <a:noFill/>
          </a:ln>
        </p:spPr>
        <p:txBody>
          <a:bodyPr anchorCtr="0" anchor="t" bIns="45700" lIns="91425" spcFirstLastPara="1" rIns="91425" wrap="square" tIns="45700">
            <a:noAutofit/>
          </a:bodyPr>
          <a:lstStyle/>
          <a:p>
            <a:pPr indent="0" lvl="0" marL="101600" rtl="0" algn="l">
              <a:lnSpc>
                <a:spcPct val="180000"/>
              </a:lnSpc>
              <a:spcBef>
                <a:spcPts val="0"/>
              </a:spcBef>
              <a:spcAft>
                <a:spcPts val="0"/>
              </a:spcAft>
              <a:buClr>
                <a:schemeClr val="dk1"/>
              </a:buClr>
              <a:buSzPts val="640"/>
              <a:buFont typeface="Calibri"/>
              <a:buNone/>
            </a:pPr>
            <a:r>
              <a:rPr b="0" lang="en-US" sz="4000">
                <a:solidFill>
                  <a:srgbClr val="134F5C"/>
                </a:solidFill>
                <a:latin typeface="Montserrat"/>
                <a:ea typeface="Montserrat"/>
                <a:cs typeface="Montserrat"/>
                <a:sym typeface="Montserrat"/>
              </a:rPr>
              <a:t>Potential Risks/ Mitigation Tactics</a:t>
            </a:r>
            <a:endParaRPr b="0" sz="4000">
              <a:solidFill>
                <a:srgbClr val="134F5C"/>
              </a:solidFill>
              <a:latin typeface="Montserrat"/>
              <a:ea typeface="Montserrat"/>
              <a:cs typeface="Montserrat"/>
              <a:sym typeface="Montserrat"/>
            </a:endParaRPr>
          </a:p>
          <a:p>
            <a:pPr indent="0" lvl="0" marL="101600" rtl="0" algn="l">
              <a:lnSpc>
                <a:spcPct val="180000"/>
              </a:lnSpc>
              <a:spcBef>
                <a:spcPts val="0"/>
              </a:spcBef>
              <a:spcAft>
                <a:spcPts val="0"/>
              </a:spcAft>
              <a:buClr>
                <a:schemeClr val="dk1"/>
              </a:buClr>
              <a:buSzPts val="640"/>
              <a:buFont typeface="Calibri"/>
              <a:buNone/>
            </a:pPr>
            <a:r>
              <a:t/>
            </a:r>
            <a:endParaRPr sz="4000"/>
          </a:p>
        </p:txBody>
      </p:sp>
      <p:sp>
        <p:nvSpPr>
          <p:cNvPr id="152" name="Google Shape;152;g12301671404_0_97"/>
          <p:cNvSpPr txBox="1"/>
          <p:nvPr>
            <p:ph idx="12" type="sldNum"/>
          </p:nvPr>
        </p:nvSpPr>
        <p:spPr>
          <a:xfrm>
            <a:off x="8610600" y="64579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53" name="Google Shape;153;g12301671404_0_97"/>
          <p:cNvSpPr txBox="1"/>
          <p:nvPr/>
        </p:nvSpPr>
        <p:spPr>
          <a:xfrm>
            <a:off x="1407775" y="2679463"/>
            <a:ext cx="9036000" cy="13482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lang="en-US" sz="2100">
                <a:solidFill>
                  <a:srgbClr val="434343"/>
                </a:solidFill>
                <a:latin typeface="Calibri"/>
                <a:ea typeface="Calibri"/>
                <a:cs typeface="Calibri"/>
                <a:sym typeface="Calibri"/>
              </a:rPr>
              <a:t>This section should include:</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434343"/>
              </a:buClr>
              <a:buSzPts val="2100"/>
              <a:buFont typeface="Calibri"/>
              <a:buChar char="●"/>
            </a:pPr>
            <a:r>
              <a:rPr lang="en-US" sz="2100">
                <a:solidFill>
                  <a:srgbClr val="434343"/>
                </a:solidFill>
                <a:latin typeface="Calibri"/>
                <a:ea typeface="Calibri"/>
                <a:cs typeface="Calibri"/>
                <a:sym typeface="Calibri"/>
              </a:rPr>
              <a:t>State the risk type </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434343"/>
              </a:buClr>
              <a:buSzPts val="2100"/>
              <a:buFont typeface="Calibri"/>
              <a:buChar char="●"/>
            </a:pPr>
            <a:r>
              <a:rPr lang="en-US" sz="2100">
                <a:solidFill>
                  <a:srgbClr val="434343"/>
                </a:solidFill>
                <a:latin typeface="Calibri"/>
                <a:ea typeface="Calibri"/>
                <a:cs typeface="Calibri"/>
                <a:sym typeface="Calibri"/>
              </a:rPr>
              <a:t>Describe the relevancy to your business</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434343"/>
              </a:buClr>
              <a:buSzPts val="2100"/>
              <a:buFont typeface="Calibri"/>
              <a:buChar char="●"/>
            </a:pPr>
            <a:r>
              <a:rPr lang="en-US" sz="2100">
                <a:solidFill>
                  <a:srgbClr val="434343"/>
                </a:solidFill>
                <a:latin typeface="Calibri"/>
                <a:ea typeface="Calibri"/>
                <a:cs typeface="Calibri"/>
                <a:sym typeface="Calibri"/>
              </a:rPr>
              <a:t>Plans to mitigate each </a:t>
            </a:r>
            <a:endParaRPr sz="2100">
              <a:solidFill>
                <a:srgbClr val="434343"/>
              </a:solidFill>
              <a:latin typeface="Calibri"/>
              <a:ea typeface="Calibri"/>
              <a:cs typeface="Calibri"/>
              <a:sym typeface="Calibri"/>
            </a:endParaRPr>
          </a:p>
        </p:txBody>
      </p:sp>
      <p:sp>
        <p:nvSpPr>
          <p:cNvPr id="154" name="Google Shape;154;g12301671404_0_97"/>
          <p:cNvSpPr txBox="1"/>
          <p:nvPr/>
        </p:nvSpPr>
        <p:spPr>
          <a:xfrm>
            <a:off x="676050" y="1529875"/>
            <a:ext cx="7332000" cy="932700"/>
          </a:xfrm>
          <a:prstGeom prst="rect">
            <a:avLst/>
          </a:prstGeom>
          <a:noFill/>
          <a:ln>
            <a:noFill/>
          </a:ln>
        </p:spPr>
        <p:txBody>
          <a:bodyPr anchorCtr="0" anchor="t" bIns="91425" lIns="91425" spcFirstLastPara="1" rIns="91425" wrap="square" tIns="91425">
            <a:spAutoFit/>
          </a:bodyPr>
          <a:lstStyle/>
          <a:p>
            <a:pPr indent="0" lvl="0" marL="100584" rtl="0" algn="l">
              <a:lnSpc>
                <a:spcPct val="90000"/>
              </a:lnSpc>
              <a:spcBef>
                <a:spcPts val="0"/>
              </a:spcBef>
              <a:spcAft>
                <a:spcPts val="0"/>
              </a:spcAft>
              <a:buNone/>
            </a:pPr>
            <a:r>
              <a:rPr i="1" lang="en-US" sz="1800">
                <a:solidFill>
                  <a:srgbClr val="666666"/>
                </a:solidFill>
                <a:latin typeface="Calibri"/>
                <a:ea typeface="Calibri"/>
                <a:cs typeface="Calibri"/>
                <a:sym typeface="Calibri"/>
              </a:rPr>
              <a:t>Investors like to know founders are aware of the risks and are prepared with strategies for mitigation. There are several  types of risk factors that differ for each business to consider. </a:t>
            </a:r>
            <a:endParaRPr i="1" sz="1800">
              <a:solidFill>
                <a:srgbClr val="7F7F7F"/>
              </a:solidFill>
              <a:latin typeface="Calibri"/>
              <a:ea typeface="Calibri"/>
              <a:cs typeface="Calibri"/>
              <a:sym typeface="Calibri"/>
            </a:endParaRPr>
          </a:p>
        </p:txBody>
      </p:sp>
      <p:pic>
        <p:nvPicPr>
          <p:cNvPr id="155" name="Google Shape;155;g12301671404_0_97"/>
          <p:cNvPicPr preferRelativeResize="0"/>
          <p:nvPr/>
        </p:nvPicPr>
        <p:blipFill>
          <a:blip r:embed="rId3">
            <a:alphaModFix/>
          </a:blip>
          <a:stretch>
            <a:fillRect/>
          </a:stretch>
        </p:blipFill>
        <p:spPr>
          <a:xfrm>
            <a:off x="10293650" y="46423"/>
            <a:ext cx="1548275" cy="7272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g12301671404_0_44"/>
          <p:cNvSpPr txBox="1"/>
          <p:nvPr>
            <p:ph idx="1" type="body"/>
          </p:nvPr>
        </p:nvSpPr>
        <p:spPr>
          <a:xfrm>
            <a:off x="599850" y="902274"/>
            <a:ext cx="8544000" cy="1383600"/>
          </a:xfrm>
          <a:prstGeom prst="rect">
            <a:avLst/>
          </a:prstGeom>
          <a:noFill/>
          <a:ln>
            <a:noFill/>
          </a:ln>
        </p:spPr>
        <p:txBody>
          <a:bodyPr anchorCtr="0" anchor="t" bIns="45700" lIns="91425" spcFirstLastPara="1" rIns="91425" wrap="square" tIns="45700">
            <a:noAutofit/>
          </a:bodyPr>
          <a:lstStyle/>
          <a:p>
            <a:pPr indent="0" lvl="0" marL="101600" rtl="0" algn="l">
              <a:lnSpc>
                <a:spcPct val="180000"/>
              </a:lnSpc>
              <a:spcBef>
                <a:spcPts val="0"/>
              </a:spcBef>
              <a:spcAft>
                <a:spcPts val="0"/>
              </a:spcAft>
              <a:buClr>
                <a:schemeClr val="dk1"/>
              </a:buClr>
              <a:buSzPts val="640"/>
              <a:buFont typeface="Calibri"/>
              <a:buNone/>
            </a:pPr>
            <a:r>
              <a:rPr b="0" lang="en-US" sz="4000">
                <a:solidFill>
                  <a:srgbClr val="134F5C"/>
                </a:solidFill>
                <a:latin typeface="Montserrat"/>
                <a:ea typeface="Montserrat"/>
                <a:cs typeface="Montserrat"/>
                <a:sym typeface="Montserrat"/>
              </a:rPr>
              <a:t>Other Investors</a:t>
            </a:r>
            <a:endParaRPr b="0" sz="4000">
              <a:solidFill>
                <a:srgbClr val="134F5C"/>
              </a:solidFill>
              <a:latin typeface="Montserrat"/>
              <a:ea typeface="Montserrat"/>
              <a:cs typeface="Montserrat"/>
              <a:sym typeface="Montserrat"/>
            </a:endParaRPr>
          </a:p>
          <a:p>
            <a:pPr indent="0" lvl="0" marL="101600" rtl="0" algn="l">
              <a:lnSpc>
                <a:spcPct val="180000"/>
              </a:lnSpc>
              <a:spcBef>
                <a:spcPts val="0"/>
              </a:spcBef>
              <a:spcAft>
                <a:spcPts val="0"/>
              </a:spcAft>
              <a:buClr>
                <a:schemeClr val="dk1"/>
              </a:buClr>
              <a:buSzPts val="640"/>
              <a:buFont typeface="Calibri"/>
              <a:buNone/>
            </a:pPr>
            <a:r>
              <a:t/>
            </a:r>
            <a:endParaRPr sz="4000"/>
          </a:p>
        </p:txBody>
      </p:sp>
      <p:sp>
        <p:nvSpPr>
          <p:cNvPr id="161" name="Google Shape;161;g12301671404_0_44"/>
          <p:cNvSpPr txBox="1"/>
          <p:nvPr>
            <p:ph idx="12" type="sldNum"/>
          </p:nvPr>
        </p:nvSpPr>
        <p:spPr>
          <a:xfrm>
            <a:off x="8610600" y="64579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62" name="Google Shape;162;g12301671404_0_44"/>
          <p:cNvSpPr txBox="1"/>
          <p:nvPr/>
        </p:nvSpPr>
        <p:spPr>
          <a:xfrm>
            <a:off x="1407775" y="2900250"/>
            <a:ext cx="8005500" cy="7665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lang="en-US" sz="2100">
                <a:solidFill>
                  <a:srgbClr val="434343"/>
                </a:solidFill>
                <a:latin typeface="Calibri"/>
                <a:ea typeface="Calibri"/>
                <a:cs typeface="Calibri"/>
                <a:sym typeface="Calibri"/>
              </a:rPr>
              <a:t>This section should include:</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7F7F7F"/>
              </a:buClr>
              <a:buSzPts val="2100"/>
              <a:buFont typeface="Calibri"/>
              <a:buChar char="●"/>
            </a:pPr>
            <a:r>
              <a:rPr lang="en-US" sz="2100">
                <a:solidFill>
                  <a:srgbClr val="434343"/>
                </a:solidFill>
                <a:latin typeface="Calibri"/>
                <a:ea typeface="Calibri"/>
                <a:cs typeface="Calibri"/>
                <a:sym typeface="Calibri"/>
              </a:rPr>
              <a:t>Who are your other previous and current investors?</a:t>
            </a:r>
            <a:r>
              <a:rPr lang="en-US" sz="2100">
                <a:solidFill>
                  <a:srgbClr val="7F7F7F"/>
                </a:solidFill>
                <a:latin typeface="Calibri"/>
                <a:ea typeface="Calibri"/>
                <a:cs typeface="Calibri"/>
                <a:sym typeface="Calibri"/>
              </a:rPr>
              <a:t> </a:t>
            </a:r>
            <a:endParaRPr sz="2100">
              <a:solidFill>
                <a:srgbClr val="7F7F7F"/>
              </a:solidFill>
              <a:latin typeface="Calibri"/>
              <a:ea typeface="Calibri"/>
              <a:cs typeface="Calibri"/>
              <a:sym typeface="Calibri"/>
            </a:endParaRPr>
          </a:p>
        </p:txBody>
      </p:sp>
      <p:sp>
        <p:nvSpPr>
          <p:cNvPr id="163" name="Google Shape;163;g12301671404_0_44"/>
          <p:cNvSpPr txBox="1"/>
          <p:nvPr/>
        </p:nvSpPr>
        <p:spPr>
          <a:xfrm>
            <a:off x="599850" y="1529875"/>
            <a:ext cx="8813400" cy="1680900"/>
          </a:xfrm>
          <a:prstGeom prst="rect">
            <a:avLst/>
          </a:prstGeom>
          <a:noFill/>
          <a:ln>
            <a:noFill/>
          </a:ln>
        </p:spPr>
        <p:txBody>
          <a:bodyPr anchorCtr="0" anchor="t" bIns="91425" lIns="91425" spcFirstLastPara="1" rIns="91425" wrap="square" tIns="91425">
            <a:spAutoFit/>
          </a:bodyPr>
          <a:lstStyle/>
          <a:p>
            <a:pPr indent="0" lvl="0" marL="100584" rtl="0" algn="l">
              <a:lnSpc>
                <a:spcPct val="90000"/>
              </a:lnSpc>
              <a:spcBef>
                <a:spcPts val="0"/>
              </a:spcBef>
              <a:spcAft>
                <a:spcPts val="0"/>
              </a:spcAft>
              <a:buNone/>
            </a:pPr>
            <a:r>
              <a:rPr i="1" lang="en-US" sz="1800">
                <a:solidFill>
                  <a:srgbClr val="666666"/>
                </a:solidFill>
                <a:latin typeface="Calibri"/>
                <a:ea typeface="Calibri"/>
                <a:cs typeface="Calibri"/>
                <a:sym typeface="Calibri"/>
              </a:rPr>
              <a:t>In early stage funding rounds, investors are very encouraged by success in raising money from angel investors and even friends and family. It shows someone else believes in you and put their money on the line, serving as social proof. In later rounds, having some well known VCs on your deck can fast track funding and help in </a:t>
            </a:r>
            <a:r>
              <a:rPr i="1" lang="en-US" sz="1800">
                <a:solidFill>
                  <a:srgbClr val="666666"/>
                </a:solidFill>
                <a:latin typeface="Calibri"/>
                <a:ea typeface="Calibri"/>
                <a:cs typeface="Calibri"/>
                <a:sym typeface="Calibri"/>
              </a:rPr>
              <a:t>negotiating</a:t>
            </a:r>
            <a:r>
              <a:rPr i="1" lang="en-US" sz="1800">
                <a:solidFill>
                  <a:srgbClr val="666666"/>
                </a:solidFill>
                <a:latin typeface="Calibri"/>
                <a:ea typeface="Calibri"/>
                <a:cs typeface="Calibri"/>
                <a:sym typeface="Calibri"/>
              </a:rPr>
              <a:t> better terms. </a:t>
            </a:r>
            <a:endParaRPr b="1" sz="1600">
              <a:solidFill>
                <a:srgbClr val="666666"/>
              </a:solidFill>
              <a:latin typeface="Calibri"/>
              <a:ea typeface="Calibri"/>
              <a:cs typeface="Calibri"/>
              <a:sym typeface="Calibri"/>
            </a:endParaRPr>
          </a:p>
          <a:p>
            <a:pPr indent="0" lvl="0" marL="100584" rtl="0" algn="l">
              <a:lnSpc>
                <a:spcPct val="90000"/>
              </a:lnSpc>
              <a:spcBef>
                <a:spcPts val="0"/>
              </a:spcBef>
              <a:spcAft>
                <a:spcPts val="0"/>
              </a:spcAft>
              <a:buNone/>
            </a:pPr>
            <a:r>
              <a:rPr i="1" lang="en-US" sz="1800">
                <a:solidFill>
                  <a:srgbClr val="7F7F7F"/>
                </a:solidFill>
                <a:latin typeface="Calibri"/>
                <a:ea typeface="Calibri"/>
                <a:cs typeface="Calibri"/>
                <a:sym typeface="Calibri"/>
              </a:rPr>
              <a:t> </a:t>
            </a:r>
            <a:endParaRPr b="1" sz="1600">
              <a:solidFill>
                <a:schemeClr val="dk1"/>
              </a:solidFill>
              <a:latin typeface="Calibri"/>
              <a:ea typeface="Calibri"/>
              <a:cs typeface="Calibri"/>
              <a:sym typeface="Calibri"/>
            </a:endParaRPr>
          </a:p>
          <a:p>
            <a:pPr indent="0" lvl="0" marL="100584" rtl="0" algn="l">
              <a:lnSpc>
                <a:spcPct val="90000"/>
              </a:lnSpc>
              <a:spcBef>
                <a:spcPts val="0"/>
              </a:spcBef>
              <a:spcAft>
                <a:spcPts val="0"/>
              </a:spcAft>
              <a:buNone/>
            </a:pPr>
            <a:r>
              <a:t/>
            </a:r>
            <a:endParaRPr i="1" sz="1800">
              <a:solidFill>
                <a:srgbClr val="7F7F7F"/>
              </a:solidFill>
              <a:latin typeface="Calibri"/>
              <a:ea typeface="Calibri"/>
              <a:cs typeface="Calibri"/>
              <a:sym typeface="Calibri"/>
            </a:endParaRPr>
          </a:p>
        </p:txBody>
      </p:sp>
      <p:pic>
        <p:nvPicPr>
          <p:cNvPr id="164" name="Google Shape;164;g12301671404_0_44"/>
          <p:cNvPicPr preferRelativeResize="0"/>
          <p:nvPr/>
        </p:nvPicPr>
        <p:blipFill>
          <a:blip r:embed="rId3">
            <a:alphaModFix/>
          </a:blip>
          <a:stretch>
            <a:fillRect/>
          </a:stretch>
        </p:blipFill>
        <p:spPr>
          <a:xfrm>
            <a:off x="10293650" y="46423"/>
            <a:ext cx="1548275" cy="7272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g12301671404_0_51"/>
          <p:cNvSpPr txBox="1"/>
          <p:nvPr>
            <p:ph idx="1" type="body"/>
          </p:nvPr>
        </p:nvSpPr>
        <p:spPr>
          <a:xfrm>
            <a:off x="599850" y="902274"/>
            <a:ext cx="8544000" cy="1383600"/>
          </a:xfrm>
          <a:prstGeom prst="rect">
            <a:avLst/>
          </a:prstGeom>
          <a:noFill/>
          <a:ln>
            <a:noFill/>
          </a:ln>
        </p:spPr>
        <p:txBody>
          <a:bodyPr anchorCtr="0" anchor="t" bIns="45700" lIns="91425" spcFirstLastPara="1" rIns="91425" wrap="square" tIns="45700">
            <a:noAutofit/>
          </a:bodyPr>
          <a:lstStyle/>
          <a:p>
            <a:pPr indent="0" lvl="0" marL="101600" rtl="0" algn="l">
              <a:lnSpc>
                <a:spcPct val="180000"/>
              </a:lnSpc>
              <a:spcBef>
                <a:spcPts val="0"/>
              </a:spcBef>
              <a:spcAft>
                <a:spcPts val="0"/>
              </a:spcAft>
              <a:buClr>
                <a:schemeClr val="dk1"/>
              </a:buClr>
              <a:buSzPts val="640"/>
              <a:buFont typeface="Calibri"/>
              <a:buNone/>
            </a:pPr>
            <a:r>
              <a:rPr b="0" lang="en-US" sz="4000">
                <a:solidFill>
                  <a:srgbClr val="134F5C"/>
                </a:solidFill>
                <a:latin typeface="Montserrat"/>
                <a:ea typeface="Montserrat"/>
                <a:cs typeface="Montserrat"/>
                <a:sym typeface="Montserrat"/>
              </a:rPr>
              <a:t>Use of Funds </a:t>
            </a:r>
            <a:endParaRPr b="0" sz="4000">
              <a:solidFill>
                <a:srgbClr val="134F5C"/>
              </a:solidFill>
              <a:latin typeface="Montserrat"/>
              <a:ea typeface="Montserrat"/>
              <a:cs typeface="Montserrat"/>
              <a:sym typeface="Montserrat"/>
            </a:endParaRPr>
          </a:p>
          <a:p>
            <a:pPr indent="0" lvl="0" marL="101600" rtl="0" algn="l">
              <a:lnSpc>
                <a:spcPct val="180000"/>
              </a:lnSpc>
              <a:spcBef>
                <a:spcPts val="0"/>
              </a:spcBef>
              <a:spcAft>
                <a:spcPts val="0"/>
              </a:spcAft>
              <a:buClr>
                <a:schemeClr val="dk1"/>
              </a:buClr>
              <a:buSzPts val="640"/>
              <a:buFont typeface="Calibri"/>
              <a:buNone/>
            </a:pPr>
            <a:r>
              <a:t/>
            </a:r>
            <a:endParaRPr sz="4000"/>
          </a:p>
        </p:txBody>
      </p:sp>
      <p:sp>
        <p:nvSpPr>
          <p:cNvPr id="170" name="Google Shape;170;g12301671404_0_51"/>
          <p:cNvSpPr txBox="1"/>
          <p:nvPr>
            <p:ph idx="12" type="sldNum"/>
          </p:nvPr>
        </p:nvSpPr>
        <p:spPr>
          <a:xfrm>
            <a:off x="8610600" y="64579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71" name="Google Shape;171;g12301671404_0_51"/>
          <p:cNvSpPr txBox="1"/>
          <p:nvPr/>
        </p:nvSpPr>
        <p:spPr>
          <a:xfrm>
            <a:off x="1407775" y="2900250"/>
            <a:ext cx="8005500" cy="7665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lang="en-US" sz="2100">
                <a:solidFill>
                  <a:srgbClr val="434343"/>
                </a:solidFill>
                <a:latin typeface="Calibri"/>
                <a:ea typeface="Calibri"/>
                <a:cs typeface="Calibri"/>
                <a:sym typeface="Calibri"/>
              </a:rPr>
              <a:t>This section should include:</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434343"/>
              </a:buClr>
              <a:buSzPts val="2100"/>
              <a:buFont typeface="Calibri"/>
              <a:buChar char="●"/>
            </a:pPr>
            <a:r>
              <a:rPr lang="en-US" sz="2100">
                <a:solidFill>
                  <a:srgbClr val="434343"/>
                </a:solidFill>
                <a:latin typeface="Calibri"/>
                <a:ea typeface="Calibri"/>
                <a:cs typeface="Calibri"/>
                <a:sym typeface="Calibri"/>
              </a:rPr>
              <a:t>Clear fund allocations </a:t>
            </a:r>
            <a:endParaRPr sz="2100">
              <a:solidFill>
                <a:srgbClr val="434343"/>
              </a:solidFill>
              <a:latin typeface="Calibri"/>
              <a:ea typeface="Calibri"/>
              <a:cs typeface="Calibri"/>
              <a:sym typeface="Calibri"/>
            </a:endParaRPr>
          </a:p>
        </p:txBody>
      </p:sp>
      <p:sp>
        <p:nvSpPr>
          <p:cNvPr id="172" name="Google Shape;172;g12301671404_0_51"/>
          <p:cNvSpPr txBox="1"/>
          <p:nvPr/>
        </p:nvSpPr>
        <p:spPr>
          <a:xfrm>
            <a:off x="599850" y="1529875"/>
            <a:ext cx="8813400" cy="932700"/>
          </a:xfrm>
          <a:prstGeom prst="rect">
            <a:avLst/>
          </a:prstGeom>
          <a:noFill/>
          <a:ln>
            <a:noFill/>
          </a:ln>
        </p:spPr>
        <p:txBody>
          <a:bodyPr anchorCtr="0" anchor="t" bIns="91425" lIns="91425" spcFirstLastPara="1" rIns="91425" wrap="square" tIns="91425">
            <a:spAutoFit/>
          </a:bodyPr>
          <a:lstStyle/>
          <a:p>
            <a:pPr indent="0" lvl="0" marL="100584" rtl="0" algn="l">
              <a:lnSpc>
                <a:spcPct val="90000"/>
              </a:lnSpc>
              <a:spcBef>
                <a:spcPts val="0"/>
              </a:spcBef>
              <a:spcAft>
                <a:spcPts val="0"/>
              </a:spcAft>
              <a:buNone/>
            </a:pPr>
            <a:r>
              <a:rPr i="1" lang="en-US" sz="1800">
                <a:solidFill>
                  <a:srgbClr val="666666"/>
                </a:solidFill>
                <a:latin typeface="Calibri"/>
                <a:ea typeface="Calibri"/>
                <a:cs typeface="Calibri"/>
                <a:sym typeface="Calibri"/>
              </a:rPr>
              <a:t>What are you going to do with the money?</a:t>
            </a:r>
            <a:endParaRPr b="1" sz="1600">
              <a:solidFill>
                <a:srgbClr val="666666"/>
              </a:solidFill>
              <a:latin typeface="Calibri"/>
              <a:ea typeface="Calibri"/>
              <a:cs typeface="Calibri"/>
              <a:sym typeface="Calibri"/>
            </a:endParaRPr>
          </a:p>
          <a:p>
            <a:pPr indent="0" lvl="0" marL="100584" rtl="0" algn="l">
              <a:lnSpc>
                <a:spcPct val="90000"/>
              </a:lnSpc>
              <a:spcBef>
                <a:spcPts val="0"/>
              </a:spcBef>
              <a:spcAft>
                <a:spcPts val="0"/>
              </a:spcAft>
              <a:buNone/>
            </a:pPr>
            <a:r>
              <a:rPr i="1" lang="en-US" sz="1800">
                <a:solidFill>
                  <a:srgbClr val="666666"/>
                </a:solidFill>
                <a:latin typeface="Calibri"/>
                <a:ea typeface="Calibri"/>
                <a:cs typeface="Calibri"/>
                <a:sym typeface="Calibri"/>
              </a:rPr>
              <a:t> </a:t>
            </a:r>
            <a:endParaRPr b="1" sz="1600">
              <a:solidFill>
                <a:srgbClr val="666666"/>
              </a:solidFill>
              <a:latin typeface="Calibri"/>
              <a:ea typeface="Calibri"/>
              <a:cs typeface="Calibri"/>
              <a:sym typeface="Calibri"/>
            </a:endParaRPr>
          </a:p>
          <a:p>
            <a:pPr indent="0" lvl="0" marL="100584" rtl="0" algn="l">
              <a:lnSpc>
                <a:spcPct val="90000"/>
              </a:lnSpc>
              <a:spcBef>
                <a:spcPts val="0"/>
              </a:spcBef>
              <a:spcAft>
                <a:spcPts val="0"/>
              </a:spcAft>
              <a:buNone/>
            </a:pPr>
            <a:r>
              <a:t/>
            </a:r>
            <a:endParaRPr i="1" sz="1800">
              <a:solidFill>
                <a:srgbClr val="7F7F7F"/>
              </a:solidFill>
              <a:latin typeface="Calibri"/>
              <a:ea typeface="Calibri"/>
              <a:cs typeface="Calibri"/>
              <a:sym typeface="Calibri"/>
            </a:endParaRPr>
          </a:p>
        </p:txBody>
      </p:sp>
      <p:pic>
        <p:nvPicPr>
          <p:cNvPr id="173" name="Google Shape;173;g12301671404_0_51"/>
          <p:cNvPicPr preferRelativeResize="0"/>
          <p:nvPr/>
        </p:nvPicPr>
        <p:blipFill>
          <a:blip r:embed="rId3">
            <a:alphaModFix/>
          </a:blip>
          <a:stretch>
            <a:fillRect/>
          </a:stretch>
        </p:blipFill>
        <p:spPr>
          <a:xfrm>
            <a:off x="10293650" y="46423"/>
            <a:ext cx="1548275" cy="7272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g12301671404_0_58"/>
          <p:cNvSpPr txBox="1"/>
          <p:nvPr>
            <p:ph idx="1" type="body"/>
          </p:nvPr>
        </p:nvSpPr>
        <p:spPr>
          <a:xfrm>
            <a:off x="599850" y="902274"/>
            <a:ext cx="8544000" cy="1383600"/>
          </a:xfrm>
          <a:prstGeom prst="rect">
            <a:avLst/>
          </a:prstGeom>
          <a:noFill/>
          <a:ln>
            <a:noFill/>
          </a:ln>
        </p:spPr>
        <p:txBody>
          <a:bodyPr anchorCtr="0" anchor="t" bIns="45700" lIns="91425" spcFirstLastPara="1" rIns="91425" wrap="square" tIns="45700">
            <a:noAutofit/>
          </a:bodyPr>
          <a:lstStyle/>
          <a:p>
            <a:pPr indent="0" lvl="0" marL="101600" rtl="0" algn="l">
              <a:lnSpc>
                <a:spcPct val="180000"/>
              </a:lnSpc>
              <a:spcBef>
                <a:spcPts val="0"/>
              </a:spcBef>
              <a:spcAft>
                <a:spcPts val="0"/>
              </a:spcAft>
              <a:buClr>
                <a:schemeClr val="dk1"/>
              </a:buClr>
              <a:buSzPts val="640"/>
              <a:buFont typeface="Calibri"/>
              <a:buNone/>
            </a:pPr>
            <a:r>
              <a:rPr b="0" lang="en-US" sz="4000">
                <a:solidFill>
                  <a:srgbClr val="134F5C"/>
                </a:solidFill>
                <a:latin typeface="Montserrat"/>
                <a:ea typeface="Montserrat"/>
                <a:cs typeface="Montserrat"/>
                <a:sym typeface="Montserrat"/>
              </a:rPr>
              <a:t>Who is Involved? </a:t>
            </a:r>
            <a:endParaRPr b="0" sz="4000">
              <a:solidFill>
                <a:srgbClr val="134F5C"/>
              </a:solidFill>
              <a:latin typeface="Montserrat"/>
              <a:ea typeface="Montserrat"/>
              <a:cs typeface="Montserrat"/>
              <a:sym typeface="Montserrat"/>
            </a:endParaRPr>
          </a:p>
          <a:p>
            <a:pPr indent="0" lvl="0" marL="101600" rtl="0" algn="l">
              <a:lnSpc>
                <a:spcPct val="180000"/>
              </a:lnSpc>
              <a:spcBef>
                <a:spcPts val="0"/>
              </a:spcBef>
              <a:spcAft>
                <a:spcPts val="0"/>
              </a:spcAft>
              <a:buClr>
                <a:schemeClr val="dk1"/>
              </a:buClr>
              <a:buSzPts val="640"/>
              <a:buFont typeface="Calibri"/>
              <a:buNone/>
            </a:pPr>
            <a:r>
              <a:t/>
            </a:r>
            <a:endParaRPr sz="4000"/>
          </a:p>
        </p:txBody>
      </p:sp>
      <p:sp>
        <p:nvSpPr>
          <p:cNvPr id="179" name="Google Shape;179;g12301671404_0_58"/>
          <p:cNvSpPr txBox="1"/>
          <p:nvPr>
            <p:ph idx="12" type="sldNum"/>
          </p:nvPr>
        </p:nvSpPr>
        <p:spPr>
          <a:xfrm>
            <a:off x="8610600" y="64579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80" name="Google Shape;180;g12301671404_0_58"/>
          <p:cNvSpPr txBox="1"/>
          <p:nvPr/>
        </p:nvSpPr>
        <p:spPr>
          <a:xfrm>
            <a:off x="1407775" y="2900250"/>
            <a:ext cx="8005500" cy="19302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lang="en-US" sz="2100">
                <a:solidFill>
                  <a:srgbClr val="434343"/>
                </a:solidFill>
                <a:latin typeface="Calibri"/>
                <a:ea typeface="Calibri"/>
                <a:cs typeface="Calibri"/>
                <a:sym typeface="Calibri"/>
              </a:rPr>
              <a:t>This section should include:</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434343"/>
              </a:buClr>
              <a:buSzPts val="2100"/>
              <a:buFont typeface="Calibri"/>
              <a:buChar char="●"/>
            </a:pPr>
            <a:r>
              <a:rPr lang="en-US" sz="2100">
                <a:solidFill>
                  <a:srgbClr val="434343"/>
                </a:solidFill>
                <a:latin typeface="Calibri"/>
                <a:ea typeface="Calibri"/>
                <a:cs typeface="Calibri"/>
                <a:sym typeface="Calibri"/>
              </a:rPr>
              <a:t>What makes you the entrepreneur or team to bet on driving a home run with this valuable solution? </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434343"/>
              </a:buClr>
              <a:buSzPts val="2100"/>
              <a:buFont typeface="Calibri"/>
              <a:buChar char="●"/>
            </a:pPr>
            <a:r>
              <a:rPr lang="en-US" sz="2100">
                <a:solidFill>
                  <a:srgbClr val="434343"/>
                </a:solidFill>
                <a:latin typeface="Calibri"/>
                <a:ea typeface="Calibri"/>
                <a:cs typeface="Calibri"/>
                <a:sym typeface="Calibri"/>
              </a:rPr>
              <a:t>What is your industry and business </a:t>
            </a:r>
            <a:r>
              <a:rPr lang="en-US" sz="2100">
                <a:solidFill>
                  <a:srgbClr val="434343"/>
                </a:solidFill>
                <a:latin typeface="Calibri"/>
                <a:ea typeface="Calibri"/>
                <a:cs typeface="Calibri"/>
                <a:sym typeface="Calibri"/>
              </a:rPr>
              <a:t>experience</a:t>
            </a:r>
            <a:r>
              <a:rPr lang="en-US" sz="2100">
                <a:solidFill>
                  <a:srgbClr val="434343"/>
                </a:solidFill>
                <a:latin typeface="Calibri"/>
                <a:ea typeface="Calibri"/>
                <a:cs typeface="Calibri"/>
                <a:sym typeface="Calibri"/>
              </a:rPr>
              <a:t>? </a:t>
            </a:r>
            <a:endParaRPr sz="2100">
              <a:solidFill>
                <a:srgbClr val="434343"/>
              </a:solidFill>
              <a:latin typeface="Calibri"/>
              <a:ea typeface="Calibri"/>
              <a:cs typeface="Calibri"/>
              <a:sym typeface="Calibri"/>
            </a:endParaRPr>
          </a:p>
          <a:p>
            <a:pPr indent="-361950" lvl="1" marL="914400" rtl="0" algn="l">
              <a:lnSpc>
                <a:spcPct val="90000"/>
              </a:lnSpc>
              <a:spcBef>
                <a:spcPts val="0"/>
              </a:spcBef>
              <a:spcAft>
                <a:spcPts val="0"/>
              </a:spcAft>
              <a:buClr>
                <a:srgbClr val="7F7F7F"/>
              </a:buClr>
              <a:buSzPts val="2100"/>
              <a:buFont typeface="Calibri"/>
              <a:buChar char="○"/>
            </a:pPr>
            <a:r>
              <a:rPr lang="en-US" sz="2100">
                <a:solidFill>
                  <a:srgbClr val="434343"/>
                </a:solidFill>
                <a:latin typeface="Calibri"/>
                <a:ea typeface="Calibri"/>
                <a:cs typeface="Calibri"/>
                <a:sym typeface="Calibri"/>
              </a:rPr>
              <a:t>If you are weak in this area, include one or two key staff members who really strengthen the team.</a:t>
            </a:r>
            <a:r>
              <a:rPr lang="en-US" sz="2100">
                <a:solidFill>
                  <a:srgbClr val="7F7F7F"/>
                </a:solidFill>
                <a:latin typeface="Calibri"/>
                <a:ea typeface="Calibri"/>
                <a:cs typeface="Calibri"/>
                <a:sym typeface="Calibri"/>
              </a:rPr>
              <a:t> </a:t>
            </a:r>
            <a:endParaRPr sz="2100">
              <a:solidFill>
                <a:srgbClr val="7F7F7F"/>
              </a:solidFill>
              <a:latin typeface="Calibri"/>
              <a:ea typeface="Calibri"/>
              <a:cs typeface="Calibri"/>
              <a:sym typeface="Calibri"/>
            </a:endParaRPr>
          </a:p>
        </p:txBody>
      </p:sp>
      <p:sp>
        <p:nvSpPr>
          <p:cNvPr id="181" name="Google Shape;181;g12301671404_0_58"/>
          <p:cNvSpPr txBox="1"/>
          <p:nvPr/>
        </p:nvSpPr>
        <p:spPr>
          <a:xfrm>
            <a:off x="675075" y="1517350"/>
            <a:ext cx="8813400" cy="932700"/>
          </a:xfrm>
          <a:prstGeom prst="rect">
            <a:avLst/>
          </a:prstGeom>
          <a:noFill/>
          <a:ln>
            <a:noFill/>
          </a:ln>
        </p:spPr>
        <p:txBody>
          <a:bodyPr anchorCtr="0" anchor="t" bIns="91425" lIns="91425" spcFirstLastPara="1" rIns="91425" wrap="square" tIns="91425">
            <a:spAutoFit/>
          </a:bodyPr>
          <a:lstStyle/>
          <a:p>
            <a:pPr indent="0" lvl="0" marL="100584" rtl="0" algn="l">
              <a:lnSpc>
                <a:spcPct val="90000"/>
              </a:lnSpc>
              <a:spcBef>
                <a:spcPts val="0"/>
              </a:spcBef>
              <a:spcAft>
                <a:spcPts val="0"/>
              </a:spcAft>
              <a:buNone/>
            </a:pPr>
            <a:r>
              <a:rPr i="1" lang="en-US" sz="1800">
                <a:solidFill>
                  <a:srgbClr val="666666"/>
                </a:solidFill>
                <a:latin typeface="Calibri"/>
                <a:ea typeface="Calibri"/>
                <a:cs typeface="Calibri"/>
                <a:sym typeface="Calibri"/>
              </a:rPr>
              <a:t>Remember that investors are really investing in you, not the business or idea.</a:t>
            </a:r>
            <a:endParaRPr b="1" sz="1600">
              <a:solidFill>
                <a:srgbClr val="666666"/>
              </a:solidFill>
              <a:latin typeface="Calibri"/>
              <a:ea typeface="Calibri"/>
              <a:cs typeface="Calibri"/>
              <a:sym typeface="Calibri"/>
            </a:endParaRPr>
          </a:p>
          <a:p>
            <a:pPr indent="0" lvl="0" marL="100584" rtl="0" algn="l">
              <a:lnSpc>
                <a:spcPct val="90000"/>
              </a:lnSpc>
              <a:spcBef>
                <a:spcPts val="0"/>
              </a:spcBef>
              <a:spcAft>
                <a:spcPts val="0"/>
              </a:spcAft>
              <a:buNone/>
            </a:pPr>
            <a:r>
              <a:rPr i="1" lang="en-US" sz="1800">
                <a:solidFill>
                  <a:srgbClr val="666666"/>
                </a:solidFill>
                <a:latin typeface="Calibri"/>
                <a:ea typeface="Calibri"/>
                <a:cs typeface="Calibri"/>
                <a:sym typeface="Calibri"/>
              </a:rPr>
              <a:t> </a:t>
            </a:r>
            <a:endParaRPr b="1" sz="1600">
              <a:solidFill>
                <a:srgbClr val="666666"/>
              </a:solidFill>
              <a:latin typeface="Calibri"/>
              <a:ea typeface="Calibri"/>
              <a:cs typeface="Calibri"/>
              <a:sym typeface="Calibri"/>
            </a:endParaRPr>
          </a:p>
          <a:p>
            <a:pPr indent="0" lvl="0" marL="100584" rtl="0" algn="l">
              <a:lnSpc>
                <a:spcPct val="90000"/>
              </a:lnSpc>
              <a:spcBef>
                <a:spcPts val="0"/>
              </a:spcBef>
              <a:spcAft>
                <a:spcPts val="0"/>
              </a:spcAft>
              <a:buNone/>
            </a:pPr>
            <a:r>
              <a:t/>
            </a:r>
            <a:endParaRPr i="1" sz="1800">
              <a:solidFill>
                <a:srgbClr val="7F7F7F"/>
              </a:solidFill>
              <a:latin typeface="Calibri"/>
              <a:ea typeface="Calibri"/>
              <a:cs typeface="Calibri"/>
              <a:sym typeface="Calibri"/>
            </a:endParaRPr>
          </a:p>
        </p:txBody>
      </p:sp>
      <p:pic>
        <p:nvPicPr>
          <p:cNvPr id="182" name="Google Shape;182;g12301671404_0_58"/>
          <p:cNvPicPr preferRelativeResize="0"/>
          <p:nvPr/>
        </p:nvPicPr>
        <p:blipFill>
          <a:blip r:embed="rId3">
            <a:alphaModFix/>
          </a:blip>
          <a:stretch>
            <a:fillRect/>
          </a:stretch>
        </p:blipFill>
        <p:spPr>
          <a:xfrm>
            <a:off x="10293650" y="46423"/>
            <a:ext cx="1548275" cy="72727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g12301671404_0_65"/>
          <p:cNvSpPr txBox="1"/>
          <p:nvPr>
            <p:ph idx="1" type="body"/>
          </p:nvPr>
        </p:nvSpPr>
        <p:spPr>
          <a:xfrm>
            <a:off x="599850" y="902274"/>
            <a:ext cx="8544000" cy="1383600"/>
          </a:xfrm>
          <a:prstGeom prst="rect">
            <a:avLst/>
          </a:prstGeom>
          <a:noFill/>
          <a:ln>
            <a:noFill/>
          </a:ln>
        </p:spPr>
        <p:txBody>
          <a:bodyPr anchorCtr="0" anchor="t" bIns="45700" lIns="91425" spcFirstLastPara="1" rIns="91425" wrap="square" tIns="45700">
            <a:noAutofit/>
          </a:bodyPr>
          <a:lstStyle/>
          <a:p>
            <a:pPr indent="0" lvl="0" marL="101600" rtl="0" algn="l">
              <a:lnSpc>
                <a:spcPct val="180000"/>
              </a:lnSpc>
              <a:spcBef>
                <a:spcPts val="0"/>
              </a:spcBef>
              <a:spcAft>
                <a:spcPts val="0"/>
              </a:spcAft>
              <a:buClr>
                <a:schemeClr val="dk1"/>
              </a:buClr>
              <a:buSzPts val="640"/>
              <a:buFont typeface="Calibri"/>
              <a:buNone/>
            </a:pPr>
            <a:r>
              <a:rPr b="0" lang="en-US" sz="4000">
                <a:solidFill>
                  <a:srgbClr val="134F5C"/>
                </a:solidFill>
                <a:latin typeface="Montserrat"/>
                <a:ea typeface="Montserrat"/>
                <a:cs typeface="Montserrat"/>
                <a:sym typeface="Montserrat"/>
              </a:rPr>
              <a:t>Thank you </a:t>
            </a:r>
            <a:r>
              <a:rPr b="0" lang="en-US" sz="4000">
                <a:solidFill>
                  <a:srgbClr val="134F5C"/>
                </a:solidFill>
                <a:latin typeface="Montserrat"/>
                <a:ea typeface="Montserrat"/>
                <a:cs typeface="Montserrat"/>
                <a:sym typeface="Montserrat"/>
              </a:rPr>
              <a:t> </a:t>
            </a:r>
            <a:endParaRPr b="0" sz="4000">
              <a:solidFill>
                <a:srgbClr val="134F5C"/>
              </a:solidFill>
              <a:latin typeface="Montserrat"/>
              <a:ea typeface="Montserrat"/>
              <a:cs typeface="Montserrat"/>
              <a:sym typeface="Montserrat"/>
            </a:endParaRPr>
          </a:p>
          <a:p>
            <a:pPr indent="0" lvl="0" marL="101600" rtl="0" algn="l">
              <a:lnSpc>
                <a:spcPct val="180000"/>
              </a:lnSpc>
              <a:spcBef>
                <a:spcPts val="0"/>
              </a:spcBef>
              <a:spcAft>
                <a:spcPts val="0"/>
              </a:spcAft>
              <a:buClr>
                <a:schemeClr val="dk1"/>
              </a:buClr>
              <a:buSzPts val="640"/>
              <a:buFont typeface="Calibri"/>
              <a:buNone/>
            </a:pPr>
            <a:r>
              <a:t/>
            </a:r>
            <a:endParaRPr sz="4000"/>
          </a:p>
        </p:txBody>
      </p:sp>
      <p:sp>
        <p:nvSpPr>
          <p:cNvPr id="188" name="Google Shape;188;g12301671404_0_65"/>
          <p:cNvSpPr txBox="1"/>
          <p:nvPr>
            <p:ph idx="12" type="sldNum"/>
          </p:nvPr>
        </p:nvSpPr>
        <p:spPr>
          <a:xfrm>
            <a:off x="8610600" y="64579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89" name="Google Shape;189;g12301671404_0_65"/>
          <p:cNvSpPr txBox="1"/>
          <p:nvPr/>
        </p:nvSpPr>
        <p:spPr>
          <a:xfrm>
            <a:off x="1345075" y="2422450"/>
            <a:ext cx="8005500" cy="13482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lang="en-US" sz="2100">
                <a:solidFill>
                  <a:srgbClr val="434343"/>
                </a:solidFill>
                <a:latin typeface="Calibri"/>
                <a:ea typeface="Calibri"/>
                <a:cs typeface="Calibri"/>
                <a:sym typeface="Calibri"/>
              </a:rPr>
              <a:t>This section should include:</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434343"/>
              </a:buClr>
              <a:buSzPts val="2100"/>
              <a:buFont typeface="Calibri"/>
              <a:buChar char="●"/>
            </a:pPr>
            <a:r>
              <a:rPr lang="en-US" sz="2100">
                <a:solidFill>
                  <a:srgbClr val="434343"/>
                </a:solidFill>
                <a:latin typeface="Calibri"/>
                <a:ea typeface="Calibri"/>
                <a:cs typeface="Calibri"/>
                <a:sym typeface="Calibri"/>
              </a:rPr>
              <a:t>Reiterate your contact information</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434343"/>
              </a:buClr>
              <a:buSzPts val="2100"/>
              <a:buFont typeface="Calibri"/>
              <a:buChar char="●"/>
            </a:pPr>
            <a:r>
              <a:rPr lang="en-US" sz="2100">
                <a:solidFill>
                  <a:srgbClr val="434343"/>
                </a:solidFill>
                <a:latin typeface="Calibri"/>
                <a:ea typeface="Calibri"/>
                <a:cs typeface="Calibri"/>
                <a:sym typeface="Calibri"/>
              </a:rPr>
              <a:t>Perhaps include quotes from press or influencers saying good things about your company  </a:t>
            </a:r>
            <a:endParaRPr sz="2100">
              <a:solidFill>
                <a:srgbClr val="434343"/>
              </a:solidFill>
              <a:latin typeface="Calibri"/>
              <a:ea typeface="Calibri"/>
              <a:cs typeface="Calibri"/>
              <a:sym typeface="Calibri"/>
            </a:endParaRPr>
          </a:p>
        </p:txBody>
      </p:sp>
      <p:sp>
        <p:nvSpPr>
          <p:cNvPr id="190" name="Google Shape;190;g12301671404_0_65"/>
          <p:cNvSpPr txBox="1"/>
          <p:nvPr/>
        </p:nvSpPr>
        <p:spPr>
          <a:xfrm>
            <a:off x="675075" y="1517350"/>
            <a:ext cx="8813400" cy="905100"/>
          </a:xfrm>
          <a:prstGeom prst="rect">
            <a:avLst/>
          </a:prstGeom>
          <a:noFill/>
          <a:ln>
            <a:noFill/>
          </a:ln>
        </p:spPr>
        <p:txBody>
          <a:bodyPr anchorCtr="0" anchor="t" bIns="91425" lIns="91425" spcFirstLastPara="1" rIns="91425" wrap="square" tIns="91425">
            <a:spAutoFit/>
          </a:bodyPr>
          <a:lstStyle/>
          <a:p>
            <a:pPr indent="0" lvl="0" marL="100584" rtl="0" algn="l">
              <a:lnSpc>
                <a:spcPct val="90000"/>
              </a:lnSpc>
              <a:spcBef>
                <a:spcPts val="0"/>
              </a:spcBef>
              <a:spcAft>
                <a:spcPts val="0"/>
              </a:spcAft>
              <a:buNone/>
            </a:pPr>
            <a:r>
              <a:t/>
            </a:r>
            <a:endParaRPr b="1" sz="1600">
              <a:solidFill>
                <a:schemeClr val="dk1"/>
              </a:solidFill>
              <a:latin typeface="Calibri"/>
              <a:ea typeface="Calibri"/>
              <a:cs typeface="Calibri"/>
              <a:sym typeface="Calibri"/>
            </a:endParaRPr>
          </a:p>
          <a:p>
            <a:pPr indent="0" lvl="0" marL="100584" rtl="0" algn="l">
              <a:lnSpc>
                <a:spcPct val="90000"/>
              </a:lnSpc>
              <a:spcBef>
                <a:spcPts val="0"/>
              </a:spcBef>
              <a:spcAft>
                <a:spcPts val="0"/>
              </a:spcAft>
              <a:buNone/>
            </a:pPr>
            <a:r>
              <a:rPr i="1" lang="en-US" sz="1800">
                <a:solidFill>
                  <a:srgbClr val="7F7F7F"/>
                </a:solidFill>
                <a:latin typeface="Calibri"/>
                <a:ea typeface="Calibri"/>
                <a:cs typeface="Calibri"/>
                <a:sym typeface="Calibri"/>
              </a:rPr>
              <a:t> </a:t>
            </a:r>
            <a:endParaRPr b="1" sz="1600">
              <a:solidFill>
                <a:schemeClr val="dk1"/>
              </a:solidFill>
              <a:latin typeface="Calibri"/>
              <a:ea typeface="Calibri"/>
              <a:cs typeface="Calibri"/>
              <a:sym typeface="Calibri"/>
            </a:endParaRPr>
          </a:p>
          <a:p>
            <a:pPr indent="0" lvl="0" marL="100584" rtl="0" algn="l">
              <a:lnSpc>
                <a:spcPct val="90000"/>
              </a:lnSpc>
              <a:spcBef>
                <a:spcPts val="0"/>
              </a:spcBef>
              <a:spcAft>
                <a:spcPts val="0"/>
              </a:spcAft>
              <a:buNone/>
            </a:pPr>
            <a:r>
              <a:t/>
            </a:r>
            <a:endParaRPr i="1" sz="1800">
              <a:solidFill>
                <a:srgbClr val="7F7F7F"/>
              </a:solidFill>
              <a:latin typeface="Calibri"/>
              <a:ea typeface="Calibri"/>
              <a:cs typeface="Calibri"/>
              <a:sym typeface="Calibri"/>
            </a:endParaRPr>
          </a:p>
        </p:txBody>
      </p:sp>
      <p:pic>
        <p:nvPicPr>
          <p:cNvPr id="191" name="Google Shape;191;g12301671404_0_65"/>
          <p:cNvPicPr preferRelativeResize="0"/>
          <p:nvPr/>
        </p:nvPicPr>
        <p:blipFill>
          <a:blip r:embed="rId3">
            <a:alphaModFix/>
          </a:blip>
          <a:stretch>
            <a:fillRect/>
          </a:stretch>
        </p:blipFill>
        <p:spPr>
          <a:xfrm>
            <a:off x="10293650" y="46423"/>
            <a:ext cx="1548275" cy="72727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g12301671404_0_72"/>
          <p:cNvSpPr txBox="1"/>
          <p:nvPr>
            <p:ph idx="1" type="body"/>
          </p:nvPr>
        </p:nvSpPr>
        <p:spPr>
          <a:xfrm>
            <a:off x="599850" y="902274"/>
            <a:ext cx="8544000" cy="1383600"/>
          </a:xfrm>
          <a:prstGeom prst="rect">
            <a:avLst/>
          </a:prstGeom>
          <a:noFill/>
          <a:ln>
            <a:noFill/>
          </a:ln>
        </p:spPr>
        <p:txBody>
          <a:bodyPr anchorCtr="0" anchor="t" bIns="45700" lIns="91425" spcFirstLastPara="1" rIns="91425" wrap="square" tIns="45700">
            <a:noAutofit/>
          </a:bodyPr>
          <a:lstStyle/>
          <a:p>
            <a:pPr indent="0" lvl="0" marL="101600" rtl="0" algn="l">
              <a:lnSpc>
                <a:spcPct val="115000"/>
              </a:lnSpc>
              <a:spcBef>
                <a:spcPts val="0"/>
              </a:spcBef>
              <a:spcAft>
                <a:spcPts val="0"/>
              </a:spcAft>
              <a:buClr>
                <a:schemeClr val="dk1"/>
              </a:buClr>
              <a:buSzPts val="640"/>
              <a:buFont typeface="Calibri"/>
              <a:buNone/>
            </a:pPr>
            <a:r>
              <a:rPr b="0" lang="en-US" sz="4000">
                <a:solidFill>
                  <a:srgbClr val="134F5C"/>
                </a:solidFill>
                <a:latin typeface="Montserrat"/>
                <a:ea typeface="Montserrat"/>
                <a:cs typeface="Montserrat"/>
                <a:sym typeface="Montserrat"/>
              </a:rPr>
              <a:t>That’s all you need for a captivating pitch Deck!</a:t>
            </a:r>
            <a:endParaRPr b="0" sz="4000">
              <a:solidFill>
                <a:srgbClr val="134F5C"/>
              </a:solidFill>
              <a:latin typeface="Montserrat"/>
              <a:ea typeface="Montserrat"/>
              <a:cs typeface="Montserrat"/>
              <a:sym typeface="Montserrat"/>
            </a:endParaRPr>
          </a:p>
          <a:p>
            <a:pPr indent="0" lvl="0" marL="101600" rtl="0" algn="l">
              <a:lnSpc>
                <a:spcPct val="180000"/>
              </a:lnSpc>
              <a:spcBef>
                <a:spcPts val="0"/>
              </a:spcBef>
              <a:spcAft>
                <a:spcPts val="0"/>
              </a:spcAft>
              <a:buClr>
                <a:schemeClr val="dk1"/>
              </a:buClr>
              <a:buSzPts val="640"/>
              <a:buFont typeface="Calibri"/>
              <a:buNone/>
            </a:pPr>
            <a:r>
              <a:t/>
            </a:r>
            <a:endParaRPr sz="4000"/>
          </a:p>
        </p:txBody>
      </p:sp>
      <p:sp>
        <p:nvSpPr>
          <p:cNvPr id="197" name="Google Shape;197;g12301671404_0_72"/>
          <p:cNvSpPr txBox="1"/>
          <p:nvPr>
            <p:ph idx="12" type="sldNum"/>
          </p:nvPr>
        </p:nvSpPr>
        <p:spPr>
          <a:xfrm>
            <a:off x="8610600" y="64579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98" name="Google Shape;198;g12301671404_0_72"/>
          <p:cNvSpPr txBox="1"/>
          <p:nvPr/>
        </p:nvSpPr>
        <p:spPr>
          <a:xfrm>
            <a:off x="1345075" y="2754900"/>
            <a:ext cx="8005500" cy="13482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lang="en-US" sz="2100">
                <a:solidFill>
                  <a:srgbClr val="434343"/>
                </a:solidFill>
                <a:latin typeface="Calibri"/>
                <a:ea typeface="Calibri"/>
                <a:cs typeface="Calibri"/>
                <a:sym typeface="Calibri"/>
              </a:rPr>
              <a:t>Closing Remarks:</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434343"/>
              </a:buClr>
              <a:buSzPts val="2100"/>
              <a:buFont typeface="Calibri"/>
              <a:buChar char="●"/>
            </a:pPr>
            <a:r>
              <a:rPr lang="en-US" sz="2100">
                <a:solidFill>
                  <a:srgbClr val="434343"/>
                </a:solidFill>
                <a:latin typeface="Calibri"/>
                <a:ea typeface="Calibri"/>
                <a:cs typeface="Calibri"/>
                <a:sym typeface="Calibri"/>
              </a:rPr>
              <a:t>Remember, design matters!</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434343"/>
              </a:buClr>
              <a:buSzPts val="2100"/>
              <a:buFont typeface="Calibri"/>
              <a:buChar char="●"/>
            </a:pPr>
            <a:r>
              <a:rPr lang="en-US" sz="2100">
                <a:solidFill>
                  <a:srgbClr val="434343"/>
                </a:solidFill>
                <a:latin typeface="Calibri"/>
                <a:ea typeface="Calibri"/>
                <a:cs typeface="Calibri"/>
                <a:sym typeface="Calibri"/>
              </a:rPr>
              <a:t>Believe in yourself and your mission </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434343"/>
              </a:buClr>
              <a:buSzPts val="2100"/>
              <a:buFont typeface="Calibri"/>
              <a:buChar char="●"/>
            </a:pPr>
            <a:r>
              <a:rPr lang="en-US" sz="2100">
                <a:solidFill>
                  <a:srgbClr val="434343"/>
                </a:solidFill>
                <a:latin typeface="Calibri"/>
                <a:ea typeface="Calibri"/>
                <a:cs typeface="Calibri"/>
                <a:sym typeface="Calibri"/>
              </a:rPr>
              <a:t>Good luck!!</a:t>
            </a:r>
            <a:endParaRPr sz="2100">
              <a:solidFill>
                <a:srgbClr val="434343"/>
              </a:solidFill>
              <a:latin typeface="Calibri"/>
              <a:ea typeface="Calibri"/>
              <a:cs typeface="Calibri"/>
              <a:sym typeface="Calibri"/>
            </a:endParaRPr>
          </a:p>
        </p:txBody>
      </p:sp>
      <p:sp>
        <p:nvSpPr>
          <p:cNvPr id="199" name="Google Shape;199;g12301671404_0_72"/>
          <p:cNvSpPr txBox="1"/>
          <p:nvPr/>
        </p:nvSpPr>
        <p:spPr>
          <a:xfrm>
            <a:off x="349100" y="1517350"/>
            <a:ext cx="10307700" cy="1154400"/>
          </a:xfrm>
          <a:prstGeom prst="rect">
            <a:avLst/>
          </a:prstGeom>
          <a:noFill/>
          <a:ln>
            <a:noFill/>
          </a:ln>
        </p:spPr>
        <p:txBody>
          <a:bodyPr anchorCtr="0" anchor="t" bIns="91425" lIns="91425" spcFirstLastPara="1" rIns="91425" wrap="square" tIns="91425">
            <a:spAutoFit/>
          </a:bodyPr>
          <a:lstStyle/>
          <a:p>
            <a:pPr indent="0" lvl="0" marL="100584" rtl="0" algn="l">
              <a:lnSpc>
                <a:spcPct val="90000"/>
              </a:lnSpc>
              <a:spcBef>
                <a:spcPts val="0"/>
              </a:spcBef>
              <a:spcAft>
                <a:spcPts val="0"/>
              </a:spcAft>
              <a:buNone/>
            </a:pPr>
            <a:r>
              <a:t/>
            </a:r>
            <a:endParaRPr i="1" sz="1800">
              <a:solidFill>
                <a:srgbClr val="7F7F7F"/>
              </a:solidFill>
              <a:latin typeface="Calibri"/>
              <a:ea typeface="Calibri"/>
              <a:cs typeface="Calibri"/>
              <a:sym typeface="Calibri"/>
            </a:endParaRPr>
          </a:p>
          <a:p>
            <a:pPr indent="0" lvl="0" marL="100584" rtl="0" algn="l">
              <a:lnSpc>
                <a:spcPct val="90000"/>
              </a:lnSpc>
              <a:spcBef>
                <a:spcPts val="0"/>
              </a:spcBef>
              <a:spcAft>
                <a:spcPts val="0"/>
              </a:spcAft>
              <a:buNone/>
            </a:pPr>
            <a:r>
              <a:t/>
            </a:r>
            <a:endParaRPr b="1" sz="1600">
              <a:solidFill>
                <a:schemeClr val="dk1"/>
              </a:solidFill>
              <a:latin typeface="Calibri"/>
              <a:ea typeface="Calibri"/>
              <a:cs typeface="Calibri"/>
              <a:sym typeface="Calibri"/>
            </a:endParaRPr>
          </a:p>
          <a:p>
            <a:pPr indent="0" lvl="0" marL="100584" rtl="0" algn="l">
              <a:lnSpc>
                <a:spcPct val="90000"/>
              </a:lnSpc>
              <a:spcBef>
                <a:spcPts val="0"/>
              </a:spcBef>
              <a:spcAft>
                <a:spcPts val="0"/>
              </a:spcAft>
              <a:buNone/>
            </a:pPr>
            <a:r>
              <a:rPr i="1" lang="en-US" sz="1800">
                <a:solidFill>
                  <a:srgbClr val="7F7F7F"/>
                </a:solidFill>
                <a:latin typeface="Calibri"/>
                <a:ea typeface="Calibri"/>
                <a:cs typeface="Calibri"/>
                <a:sym typeface="Calibri"/>
              </a:rPr>
              <a:t> </a:t>
            </a:r>
            <a:endParaRPr b="1" sz="1600">
              <a:solidFill>
                <a:schemeClr val="dk1"/>
              </a:solidFill>
              <a:latin typeface="Calibri"/>
              <a:ea typeface="Calibri"/>
              <a:cs typeface="Calibri"/>
              <a:sym typeface="Calibri"/>
            </a:endParaRPr>
          </a:p>
          <a:p>
            <a:pPr indent="0" lvl="0" marL="100584" rtl="0" algn="l">
              <a:lnSpc>
                <a:spcPct val="90000"/>
              </a:lnSpc>
              <a:spcBef>
                <a:spcPts val="0"/>
              </a:spcBef>
              <a:spcAft>
                <a:spcPts val="0"/>
              </a:spcAft>
              <a:buNone/>
            </a:pPr>
            <a:r>
              <a:t/>
            </a:r>
            <a:endParaRPr i="1" sz="1800">
              <a:solidFill>
                <a:srgbClr val="7F7F7F"/>
              </a:solidFill>
              <a:latin typeface="Calibri"/>
              <a:ea typeface="Calibri"/>
              <a:cs typeface="Calibri"/>
              <a:sym typeface="Calibri"/>
            </a:endParaRPr>
          </a:p>
        </p:txBody>
      </p:sp>
      <p:pic>
        <p:nvPicPr>
          <p:cNvPr id="200" name="Google Shape;200;g12301671404_0_72"/>
          <p:cNvPicPr preferRelativeResize="0"/>
          <p:nvPr/>
        </p:nvPicPr>
        <p:blipFill>
          <a:blip r:embed="rId3">
            <a:alphaModFix/>
          </a:blip>
          <a:stretch>
            <a:fillRect/>
          </a:stretch>
        </p:blipFill>
        <p:spPr>
          <a:xfrm>
            <a:off x="10293650" y="46423"/>
            <a:ext cx="1548275" cy="72727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4"/>
          <p:cNvSpPr txBox="1"/>
          <p:nvPr>
            <p:ph idx="12" type="sldNum"/>
          </p:nvPr>
        </p:nvSpPr>
        <p:spPr>
          <a:xfrm>
            <a:off x="8610600" y="64579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pic>
        <p:nvPicPr>
          <p:cNvPr descr="Logo, company name&#10;&#10;Description automatically generated" id="206" name="Google Shape;206;p4"/>
          <p:cNvPicPr preferRelativeResize="0"/>
          <p:nvPr/>
        </p:nvPicPr>
        <p:blipFill rotWithShape="1">
          <a:blip r:embed="rId3">
            <a:alphaModFix/>
          </a:blip>
          <a:srcRect b="0" l="0" r="0" t="0"/>
          <a:stretch/>
        </p:blipFill>
        <p:spPr>
          <a:xfrm>
            <a:off x="2438212" y="1371494"/>
            <a:ext cx="7315577" cy="4115011"/>
          </a:xfrm>
          <a:prstGeom prst="rect">
            <a:avLst/>
          </a:prstGeom>
          <a:noFill/>
          <a:ln>
            <a:noFill/>
          </a:ln>
        </p:spPr>
      </p:pic>
      <p:pic>
        <p:nvPicPr>
          <p:cNvPr id="207" name="Google Shape;207;p4"/>
          <p:cNvPicPr preferRelativeResize="0"/>
          <p:nvPr/>
        </p:nvPicPr>
        <p:blipFill>
          <a:blip r:embed="rId4">
            <a:alphaModFix/>
          </a:blip>
          <a:stretch>
            <a:fillRect/>
          </a:stretch>
        </p:blipFill>
        <p:spPr>
          <a:xfrm>
            <a:off x="10293650" y="46423"/>
            <a:ext cx="1548275" cy="727275"/>
          </a:xfrm>
          <a:prstGeom prst="rect">
            <a:avLst/>
          </a:prstGeom>
          <a:noFill/>
          <a:ln>
            <a:noFill/>
          </a:ln>
        </p:spPr>
      </p:pic>
      <p:pic>
        <p:nvPicPr>
          <p:cNvPr id="208" name="Google Shape;208;p4"/>
          <p:cNvPicPr preferRelativeResize="0"/>
          <p:nvPr/>
        </p:nvPicPr>
        <p:blipFill>
          <a:blip r:embed="rId4">
            <a:alphaModFix/>
          </a:blip>
          <a:stretch>
            <a:fillRect/>
          </a:stretch>
        </p:blipFill>
        <p:spPr>
          <a:xfrm>
            <a:off x="1659375" y="1347175"/>
            <a:ext cx="8540575" cy="41636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sp>
        <p:nvSpPr>
          <p:cNvPr id="53" name="Google Shape;53;g11f53cfebf2_0_0"/>
          <p:cNvSpPr txBox="1"/>
          <p:nvPr>
            <p:ph type="ctrTitle"/>
          </p:nvPr>
        </p:nvSpPr>
        <p:spPr>
          <a:xfrm>
            <a:off x="400338" y="942700"/>
            <a:ext cx="9636900" cy="141930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1"/>
              </a:buClr>
              <a:buSzPts val="6000"/>
              <a:buFont typeface="Calibri"/>
              <a:buNone/>
            </a:pPr>
            <a:r>
              <a:rPr lang="en-US" sz="4900">
                <a:solidFill>
                  <a:srgbClr val="134F5C"/>
                </a:solidFill>
                <a:latin typeface="Montserrat"/>
                <a:ea typeface="Montserrat"/>
                <a:cs typeface="Montserrat"/>
                <a:sym typeface="Montserrat"/>
              </a:rPr>
              <a:t>Your Company Information</a:t>
            </a:r>
            <a:endParaRPr sz="4900">
              <a:solidFill>
                <a:srgbClr val="134F5C"/>
              </a:solidFill>
              <a:latin typeface="Montserrat"/>
              <a:ea typeface="Montserrat"/>
              <a:cs typeface="Montserrat"/>
              <a:sym typeface="Montserrat"/>
            </a:endParaRPr>
          </a:p>
        </p:txBody>
      </p:sp>
      <p:sp>
        <p:nvSpPr>
          <p:cNvPr id="54" name="Google Shape;54;g11f53cfebf2_0_0"/>
          <p:cNvSpPr txBox="1"/>
          <p:nvPr>
            <p:ph idx="1" type="subTitle"/>
          </p:nvPr>
        </p:nvSpPr>
        <p:spPr>
          <a:xfrm>
            <a:off x="699168" y="3582134"/>
            <a:ext cx="11092500" cy="16557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1800"/>
              <a:buNone/>
            </a:pPr>
            <a:r>
              <a:rPr lang="en-US" sz="2100">
                <a:solidFill>
                  <a:srgbClr val="434343"/>
                </a:solidFill>
              </a:rPr>
              <a:t>This section should include: </a:t>
            </a:r>
            <a:endParaRPr sz="2100">
              <a:solidFill>
                <a:srgbClr val="434343"/>
              </a:solidFill>
            </a:endParaRPr>
          </a:p>
          <a:p>
            <a:pPr indent="-361950" lvl="0" marL="457200" rtl="0" algn="l">
              <a:lnSpc>
                <a:spcPct val="90000"/>
              </a:lnSpc>
              <a:spcBef>
                <a:spcPts val="0"/>
              </a:spcBef>
              <a:spcAft>
                <a:spcPts val="0"/>
              </a:spcAft>
              <a:buClr>
                <a:srgbClr val="434343"/>
              </a:buClr>
              <a:buSzPts val="2100"/>
              <a:buChar char="●"/>
            </a:pPr>
            <a:r>
              <a:rPr lang="en-US" sz="2100">
                <a:solidFill>
                  <a:srgbClr val="434343"/>
                </a:solidFill>
              </a:rPr>
              <a:t>your logo </a:t>
            </a:r>
            <a:endParaRPr sz="2100">
              <a:solidFill>
                <a:srgbClr val="434343"/>
              </a:solidFill>
            </a:endParaRPr>
          </a:p>
          <a:p>
            <a:pPr indent="-361950" lvl="0" marL="457200" rtl="0" algn="l">
              <a:lnSpc>
                <a:spcPct val="90000"/>
              </a:lnSpc>
              <a:spcBef>
                <a:spcPts val="0"/>
              </a:spcBef>
              <a:spcAft>
                <a:spcPts val="0"/>
              </a:spcAft>
              <a:buClr>
                <a:srgbClr val="434343"/>
              </a:buClr>
              <a:buSzPts val="2100"/>
              <a:buChar char="●"/>
            </a:pPr>
            <a:r>
              <a:rPr lang="en-US" sz="2100">
                <a:solidFill>
                  <a:srgbClr val="434343"/>
                </a:solidFill>
              </a:rPr>
              <a:t>startup name </a:t>
            </a:r>
            <a:endParaRPr sz="2100">
              <a:solidFill>
                <a:srgbClr val="434343"/>
              </a:solidFill>
            </a:endParaRPr>
          </a:p>
          <a:p>
            <a:pPr indent="-361950" lvl="0" marL="457200" rtl="0" algn="l">
              <a:lnSpc>
                <a:spcPct val="90000"/>
              </a:lnSpc>
              <a:spcBef>
                <a:spcPts val="0"/>
              </a:spcBef>
              <a:spcAft>
                <a:spcPts val="0"/>
              </a:spcAft>
              <a:buClr>
                <a:srgbClr val="434343"/>
              </a:buClr>
              <a:buSzPts val="2100"/>
              <a:buChar char="●"/>
            </a:pPr>
            <a:r>
              <a:rPr lang="en-US" sz="2100">
                <a:solidFill>
                  <a:srgbClr val="434343"/>
                </a:solidFill>
              </a:rPr>
              <a:t>your contact info (Cell Phone Number and Email Address) </a:t>
            </a:r>
            <a:endParaRPr sz="2100">
              <a:solidFill>
                <a:srgbClr val="434343"/>
              </a:solidFill>
            </a:endParaRPr>
          </a:p>
        </p:txBody>
      </p:sp>
      <p:sp>
        <p:nvSpPr>
          <p:cNvPr id="55" name="Google Shape;55;g11f53cfebf2_0_0"/>
          <p:cNvSpPr txBox="1"/>
          <p:nvPr>
            <p:ph idx="12" type="sldNum"/>
          </p:nvPr>
        </p:nvSpPr>
        <p:spPr>
          <a:xfrm>
            <a:off x="8610600" y="64579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56" name="Google Shape;56;g11f53cfebf2_0_0"/>
          <p:cNvSpPr txBox="1"/>
          <p:nvPr/>
        </p:nvSpPr>
        <p:spPr>
          <a:xfrm>
            <a:off x="516363" y="2435275"/>
            <a:ext cx="6680400" cy="6834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i="1" lang="en-US" sz="1800">
                <a:solidFill>
                  <a:srgbClr val="666666"/>
                </a:solidFill>
                <a:latin typeface="Calibri"/>
                <a:ea typeface="Calibri"/>
                <a:cs typeface="Calibri"/>
                <a:sym typeface="Calibri"/>
              </a:rPr>
              <a:t>Don’t hide this information, make it easy for i</a:t>
            </a:r>
            <a:r>
              <a:rPr i="1" lang="en-US" sz="1800">
                <a:solidFill>
                  <a:srgbClr val="666666"/>
                </a:solidFill>
                <a:latin typeface="Calibri"/>
                <a:ea typeface="Calibri"/>
                <a:cs typeface="Calibri"/>
                <a:sym typeface="Calibri"/>
              </a:rPr>
              <a:t>nvestors to follow up and set a meeting to write you a check. </a:t>
            </a:r>
            <a:endParaRPr i="1" sz="1800">
              <a:solidFill>
                <a:srgbClr val="666666"/>
              </a:solidFill>
              <a:latin typeface="Calibri"/>
              <a:ea typeface="Calibri"/>
              <a:cs typeface="Calibri"/>
              <a:sym typeface="Calibri"/>
            </a:endParaRPr>
          </a:p>
        </p:txBody>
      </p:sp>
      <p:pic>
        <p:nvPicPr>
          <p:cNvPr id="57" name="Google Shape;57;g11f53cfebf2_0_0"/>
          <p:cNvPicPr preferRelativeResize="0"/>
          <p:nvPr/>
        </p:nvPicPr>
        <p:blipFill>
          <a:blip r:embed="rId3">
            <a:alphaModFix/>
          </a:blip>
          <a:stretch>
            <a:fillRect/>
          </a:stretch>
        </p:blipFill>
        <p:spPr>
          <a:xfrm>
            <a:off x="10293650" y="46423"/>
            <a:ext cx="1548275" cy="7272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2"/>
          <p:cNvSpPr txBox="1"/>
          <p:nvPr>
            <p:ph idx="1" type="body"/>
          </p:nvPr>
        </p:nvSpPr>
        <p:spPr>
          <a:xfrm>
            <a:off x="599850" y="902274"/>
            <a:ext cx="8544000" cy="1383600"/>
          </a:xfrm>
          <a:prstGeom prst="rect">
            <a:avLst/>
          </a:prstGeom>
          <a:noFill/>
          <a:ln>
            <a:noFill/>
          </a:ln>
        </p:spPr>
        <p:txBody>
          <a:bodyPr anchorCtr="0" anchor="t" bIns="45700" lIns="91425" spcFirstLastPara="1" rIns="91425" wrap="square" tIns="45700">
            <a:noAutofit/>
          </a:bodyPr>
          <a:lstStyle/>
          <a:p>
            <a:pPr indent="0" lvl="0" marL="101600" rtl="0" algn="l">
              <a:lnSpc>
                <a:spcPct val="180000"/>
              </a:lnSpc>
              <a:spcBef>
                <a:spcPts val="0"/>
              </a:spcBef>
              <a:spcAft>
                <a:spcPts val="0"/>
              </a:spcAft>
              <a:buClr>
                <a:schemeClr val="dk1"/>
              </a:buClr>
              <a:buSzPts val="640"/>
              <a:buFont typeface="Calibri"/>
              <a:buNone/>
            </a:pPr>
            <a:r>
              <a:rPr b="0" lang="en-US" sz="4000">
                <a:solidFill>
                  <a:srgbClr val="134F5C"/>
                </a:solidFill>
                <a:latin typeface="Montserrat"/>
                <a:ea typeface="Montserrat"/>
                <a:cs typeface="Montserrat"/>
                <a:sym typeface="Montserrat"/>
              </a:rPr>
              <a:t>The Concept </a:t>
            </a:r>
            <a:endParaRPr b="0" sz="4000">
              <a:solidFill>
                <a:srgbClr val="134F5C"/>
              </a:solidFill>
              <a:latin typeface="Montserrat"/>
              <a:ea typeface="Montserrat"/>
              <a:cs typeface="Montserrat"/>
              <a:sym typeface="Montserrat"/>
            </a:endParaRPr>
          </a:p>
          <a:p>
            <a:pPr indent="0" lvl="0" marL="101600" rtl="0" algn="l">
              <a:lnSpc>
                <a:spcPct val="180000"/>
              </a:lnSpc>
              <a:spcBef>
                <a:spcPts val="0"/>
              </a:spcBef>
              <a:spcAft>
                <a:spcPts val="0"/>
              </a:spcAft>
              <a:buClr>
                <a:schemeClr val="dk1"/>
              </a:buClr>
              <a:buSzPts val="640"/>
              <a:buFont typeface="Calibri"/>
              <a:buNone/>
            </a:pPr>
            <a:r>
              <a:t/>
            </a:r>
            <a:endParaRPr sz="4000"/>
          </a:p>
        </p:txBody>
      </p:sp>
      <p:sp>
        <p:nvSpPr>
          <p:cNvPr id="63" name="Google Shape;63;p2"/>
          <p:cNvSpPr txBox="1"/>
          <p:nvPr>
            <p:ph idx="12" type="sldNum"/>
          </p:nvPr>
        </p:nvSpPr>
        <p:spPr>
          <a:xfrm>
            <a:off x="8610600" y="64579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64" name="Google Shape;64;p2"/>
          <p:cNvSpPr txBox="1"/>
          <p:nvPr/>
        </p:nvSpPr>
        <p:spPr>
          <a:xfrm>
            <a:off x="1306875" y="2900250"/>
            <a:ext cx="8005500" cy="10575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lang="en-US" sz="2100">
                <a:solidFill>
                  <a:srgbClr val="434343"/>
                </a:solidFill>
                <a:latin typeface="Calibri"/>
                <a:ea typeface="Calibri"/>
                <a:cs typeface="Calibri"/>
                <a:sym typeface="Calibri"/>
              </a:rPr>
              <a:t>This section should include:</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434343"/>
              </a:buClr>
              <a:buSzPts val="2100"/>
              <a:buFont typeface="Calibri"/>
              <a:buChar char="●"/>
            </a:pPr>
            <a:r>
              <a:rPr lang="en-US" sz="2100">
                <a:solidFill>
                  <a:srgbClr val="434343"/>
                </a:solidFill>
                <a:latin typeface="Calibri"/>
                <a:ea typeface="Calibri"/>
                <a:cs typeface="Calibri"/>
                <a:sym typeface="Calibri"/>
              </a:rPr>
              <a:t>a nice high resolution photo </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434343"/>
              </a:buClr>
              <a:buSzPts val="2100"/>
              <a:buFont typeface="Calibri"/>
              <a:buChar char="●"/>
            </a:pPr>
            <a:r>
              <a:rPr lang="en-US" sz="2100">
                <a:solidFill>
                  <a:srgbClr val="434343"/>
                </a:solidFill>
                <a:latin typeface="Calibri"/>
                <a:ea typeface="Calibri"/>
                <a:cs typeface="Calibri"/>
                <a:sym typeface="Calibri"/>
              </a:rPr>
              <a:t>a powerful tagline </a:t>
            </a:r>
            <a:endParaRPr sz="2100">
              <a:solidFill>
                <a:srgbClr val="434343"/>
              </a:solidFill>
              <a:latin typeface="Calibri"/>
              <a:ea typeface="Calibri"/>
              <a:cs typeface="Calibri"/>
              <a:sym typeface="Calibri"/>
            </a:endParaRPr>
          </a:p>
        </p:txBody>
      </p:sp>
      <p:sp>
        <p:nvSpPr>
          <p:cNvPr id="65" name="Google Shape;65;p2"/>
          <p:cNvSpPr txBox="1"/>
          <p:nvPr/>
        </p:nvSpPr>
        <p:spPr>
          <a:xfrm>
            <a:off x="674575" y="1602475"/>
            <a:ext cx="6594900" cy="683400"/>
          </a:xfrm>
          <a:prstGeom prst="rect">
            <a:avLst/>
          </a:prstGeom>
          <a:noFill/>
          <a:ln>
            <a:noFill/>
          </a:ln>
        </p:spPr>
        <p:txBody>
          <a:bodyPr anchorCtr="0" anchor="t" bIns="91425" lIns="91425" spcFirstLastPara="1" rIns="91425" wrap="square" tIns="91425">
            <a:spAutoFit/>
          </a:bodyPr>
          <a:lstStyle/>
          <a:p>
            <a:pPr indent="0" lvl="0" marL="100584" rtl="0" algn="l">
              <a:lnSpc>
                <a:spcPct val="90000"/>
              </a:lnSpc>
              <a:spcBef>
                <a:spcPts val="0"/>
              </a:spcBef>
              <a:spcAft>
                <a:spcPts val="0"/>
              </a:spcAft>
              <a:buNone/>
            </a:pPr>
            <a:r>
              <a:rPr i="1" lang="en-US" sz="1800">
                <a:solidFill>
                  <a:srgbClr val="666666"/>
                </a:solidFill>
                <a:latin typeface="Calibri"/>
                <a:ea typeface="Calibri"/>
                <a:cs typeface="Calibri"/>
                <a:sym typeface="Calibri"/>
              </a:rPr>
              <a:t>Show viewers what it is all about upfront so they know if it’s something they are interested in.</a:t>
            </a:r>
            <a:endParaRPr i="1" sz="1600">
              <a:solidFill>
                <a:srgbClr val="666666"/>
              </a:solidFill>
            </a:endParaRPr>
          </a:p>
        </p:txBody>
      </p:sp>
      <p:pic>
        <p:nvPicPr>
          <p:cNvPr id="66" name="Google Shape;66;p2"/>
          <p:cNvPicPr preferRelativeResize="0"/>
          <p:nvPr/>
        </p:nvPicPr>
        <p:blipFill>
          <a:blip r:embed="rId3">
            <a:alphaModFix/>
          </a:blip>
          <a:stretch>
            <a:fillRect/>
          </a:stretch>
        </p:blipFill>
        <p:spPr>
          <a:xfrm>
            <a:off x="10293650" y="46423"/>
            <a:ext cx="1548275" cy="7272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g11aa72f4adb_0_62"/>
          <p:cNvSpPr txBox="1"/>
          <p:nvPr>
            <p:ph idx="1" type="body"/>
          </p:nvPr>
        </p:nvSpPr>
        <p:spPr>
          <a:xfrm>
            <a:off x="599850" y="902274"/>
            <a:ext cx="8544000" cy="1383600"/>
          </a:xfrm>
          <a:prstGeom prst="rect">
            <a:avLst/>
          </a:prstGeom>
          <a:noFill/>
          <a:ln>
            <a:noFill/>
          </a:ln>
        </p:spPr>
        <p:txBody>
          <a:bodyPr anchorCtr="0" anchor="t" bIns="45700" lIns="91425" spcFirstLastPara="1" rIns="91425" wrap="square" tIns="45700">
            <a:noAutofit/>
          </a:bodyPr>
          <a:lstStyle/>
          <a:p>
            <a:pPr indent="0" lvl="0" marL="101600" rtl="0" algn="l">
              <a:lnSpc>
                <a:spcPct val="180000"/>
              </a:lnSpc>
              <a:spcBef>
                <a:spcPts val="0"/>
              </a:spcBef>
              <a:spcAft>
                <a:spcPts val="0"/>
              </a:spcAft>
              <a:buClr>
                <a:schemeClr val="dk1"/>
              </a:buClr>
              <a:buSzPts val="640"/>
              <a:buFont typeface="Calibri"/>
              <a:buNone/>
            </a:pPr>
            <a:r>
              <a:rPr b="0" lang="en-US" sz="4000">
                <a:solidFill>
                  <a:srgbClr val="134F5C"/>
                </a:solidFill>
                <a:latin typeface="Montserrat"/>
                <a:ea typeface="Montserrat"/>
                <a:cs typeface="Montserrat"/>
                <a:sym typeface="Montserrat"/>
              </a:rPr>
              <a:t>The Problem</a:t>
            </a:r>
            <a:endParaRPr b="0" sz="4000">
              <a:solidFill>
                <a:srgbClr val="134F5C"/>
              </a:solidFill>
              <a:latin typeface="Montserrat"/>
              <a:ea typeface="Montserrat"/>
              <a:cs typeface="Montserrat"/>
              <a:sym typeface="Montserrat"/>
            </a:endParaRPr>
          </a:p>
          <a:p>
            <a:pPr indent="0" lvl="0" marL="101600" rtl="0" algn="l">
              <a:lnSpc>
                <a:spcPct val="180000"/>
              </a:lnSpc>
              <a:spcBef>
                <a:spcPts val="0"/>
              </a:spcBef>
              <a:spcAft>
                <a:spcPts val="0"/>
              </a:spcAft>
              <a:buClr>
                <a:schemeClr val="dk1"/>
              </a:buClr>
              <a:buSzPts val="640"/>
              <a:buFont typeface="Calibri"/>
              <a:buNone/>
            </a:pPr>
            <a:r>
              <a:t/>
            </a:r>
            <a:endParaRPr sz="4000"/>
          </a:p>
        </p:txBody>
      </p:sp>
      <p:sp>
        <p:nvSpPr>
          <p:cNvPr id="72" name="Google Shape;72;g11aa72f4adb_0_62"/>
          <p:cNvSpPr txBox="1"/>
          <p:nvPr>
            <p:ph idx="12" type="sldNum"/>
          </p:nvPr>
        </p:nvSpPr>
        <p:spPr>
          <a:xfrm>
            <a:off x="8610600" y="64579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73" name="Google Shape;73;g11aa72f4adb_0_62"/>
          <p:cNvSpPr txBox="1"/>
          <p:nvPr/>
        </p:nvSpPr>
        <p:spPr>
          <a:xfrm>
            <a:off x="1444800" y="3045750"/>
            <a:ext cx="8005500" cy="7665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lang="en-US" sz="2100">
                <a:solidFill>
                  <a:srgbClr val="434343"/>
                </a:solidFill>
                <a:latin typeface="Calibri"/>
                <a:ea typeface="Calibri"/>
                <a:cs typeface="Calibri"/>
                <a:sym typeface="Calibri"/>
              </a:rPr>
              <a:t>This section should include:</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434343"/>
              </a:buClr>
              <a:buSzPts val="2100"/>
              <a:buFont typeface="Calibri"/>
              <a:buChar char="●"/>
            </a:pPr>
            <a:r>
              <a:rPr lang="en-US" sz="2100">
                <a:solidFill>
                  <a:srgbClr val="434343"/>
                </a:solidFill>
                <a:latin typeface="Calibri"/>
                <a:ea typeface="Calibri"/>
                <a:cs typeface="Calibri"/>
                <a:sym typeface="Calibri"/>
              </a:rPr>
              <a:t>A description of the problem that your product or service is solving</a:t>
            </a:r>
            <a:endParaRPr sz="2100">
              <a:solidFill>
                <a:srgbClr val="434343"/>
              </a:solidFill>
              <a:latin typeface="Calibri"/>
              <a:ea typeface="Calibri"/>
              <a:cs typeface="Calibri"/>
              <a:sym typeface="Calibri"/>
            </a:endParaRPr>
          </a:p>
        </p:txBody>
      </p:sp>
      <p:sp>
        <p:nvSpPr>
          <p:cNvPr id="74" name="Google Shape;74;g11aa72f4adb_0_62"/>
          <p:cNvSpPr txBox="1"/>
          <p:nvPr/>
        </p:nvSpPr>
        <p:spPr>
          <a:xfrm>
            <a:off x="662025" y="1595350"/>
            <a:ext cx="6594900" cy="932700"/>
          </a:xfrm>
          <a:prstGeom prst="rect">
            <a:avLst/>
          </a:prstGeom>
          <a:noFill/>
          <a:ln>
            <a:noFill/>
          </a:ln>
        </p:spPr>
        <p:txBody>
          <a:bodyPr anchorCtr="0" anchor="t" bIns="91425" lIns="91425" spcFirstLastPara="1" rIns="91425" wrap="square" tIns="91425">
            <a:spAutoFit/>
          </a:bodyPr>
          <a:lstStyle/>
          <a:p>
            <a:pPr indent="0" lvl="0" marL="100584" rtl="0" algn="l">
              <a:lnSpc>
                <a:spcPct val="90000"/>
              </a:lnSpc>
              <a:spcBef>
                <a:spcPts val="0"/>
              </a:spcBef>
              <a:spcAft>
                <a:spcPts val="0"/>
              </a:spcAft>
              <a:buNone/>
            </a:pPr>
            <a:r>
              <a:rPr i="1" lang="en-US" sz="1800">
                <a:solidFill>
                  <a:srgbClr val="666666"/>
                </a:solidFill>
                <a:latin typeface="Calibri"/>
                <a:ea typeface="Calibri"/>
                <a:cs typeface="Calibri"/>
                <a:sym typeface="Calibri"/>
              </a:rPr>
              <a:t>Your goal throughout this deck should be to bring together the what, why, why now (urgency), and why your team is the one to accomplish it. </a:t>
            </a:r>
            <a:endParaRPr i="1" sz="1600">
              <a:solidFill>
                <a:srgbClr val="666666"/>
              </a:solidFill>
            </a:endParaRPr>
          </a:p>
        </p:txBody>
      </p:sp>
      <p:pic>
        <p:nvPicPr>
          <p:cNvPr id="75" name="Google Shape;75;g11aa72f4adb_0_62"/>
          <p:cNvPicPr preferRelativeResize="0"/>
          <p:nvPr/>
        </p:nvPicPr>
        <p:blipFill>
          <a:blip r:embed="rId3">
            <a:alphaModFix/>
          </a:blip>
          <a:stretch>
            <a:fillRect/>
          </a:stretch>
        </p:blipFill>
        <p:spPr>
          <a:xfrm>
            <a:off x="10293650" y="46423"/>
            <a:ext cx="1548275" cy="7272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g11aa72f4adb_0_69"/>
          <p:cNvSpPr txBox="1"/>
          <p:nvPr>
            <p:ph idx="1" type="body"/>
          </p:nvPr>
        </p:nvSpPr>
        <p:spPr>
          <a:xfrm>
            <a:off x="599850" y="902274"/>
            <a:ext cx="8544000" cy="1383600"/>
          </a:xfrm>
          <a:prstGeom prst="rect">
            <a:avLst/>
          </a:prstGeom>
          <a:noFill/>
          <a:ln>
            <a:noFill/>
          </a:ln>
        </p:spPr>
        <p:txBody>
          <a:bodyPr anchorCtr="0" anchor="t" bIns="45700" lIns="91425" spcFirstLastPara="1" rIns="91425" wrap="square" tIns="45700">
            <a:noAutofit/>
          </a:bodyPr>
          <a:lstStyle/>
          <a:p>
            <a:pPr indent="0" lvl="0" marL="101600" rtl="0" algn="l">
              <a:lnSpc>
                <a:spcPct val="180000"/>
              </a:lnSpc>
              <a:spcBef>
                <a:spcPts val="0"/>
              </a:spcBef>
              <a:spcAft>
                <a:spcPts val="0"/>
              </a:spcAft>
              <a:buClr>
                <a:schemeClr val="dk1"/>
              </a:buClr>
              <a:buSzPts val="640"/>
              <a:buFont typeface="Calibri"/>
              <a:buNone/>
            </a:pPr>
            <a:r>
              <a:rPr b="0" lang="en-US" sz="4000">
                <a:solidFill>
                  <a:srgbClr val="134F5C"/>
                </a:solidFill>
                <a:latin typeface="Montserrat"/>
                <a:ea typeface="Montserrat"/>
                <a:cs typeface="Montserrat"/>
                <a:sym typeface="Montserrat"/>
              </a:rPr>
              <a:t>The Solution</a:t>
            </a:r>
            <a:endParaRPr b="0" sz="4000">
              <a:solidFill>
                <a:srgbClr val="134F5C"/>
              </a:solidFill>
              <a:latin typeface="Montserrat"/>
              <a:ea typeface="Montserrat"/>
              <a:cs typeface="Montserrat"/>
              <a:sym typeface="Montserrat"/>
            </a:endParaRPr>
          </a:p>
          <a:p>
            <a:pPr indent="0" lvl="0" marL="101600" rtl="0" algn="l">
              <a:lnSpc>
                <a:spcPct val="180000"/>
              </a:lnSpc>
              <a:spcBef>
                <a:spcPts val="0"/>
              </a:spcBef>
              <a:spcAft>
                <a:spcPts val="0"/>
              </a:spcAft>
              <a:buClr>
                <a:schemeClr val="dk1"/>
              </a:buClr>
              <a:buSzPts val="640"/>
              <a:buFont typeface="Calibri"/>
              <a:buNone/>
            </a:pPr>
            <a:r>
              <a:t/>
            </a:r>
            <a:endParaRPr sz="4000"/>
          </a:p>
        </p:txBody>
      </p:sp>
      <p:sp>
        <p:nvSpPr>
          <p:cNvPr id="81" name="Google Shape;81;g11aa72f4adb_0_69"/>
          <p:cNvSpPr txBox="1"/>
          <p:nvPr>
            <p:ph idx="12" type="sldNum"/>
          </p:nvPr>
        </p:nvSpPr>
        <p:spPr>
          <a:xfrm>
            <a:off x="8610600" y="64579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82" name="Google Shape;82;g11aa72f4adb_0_69"/>
          <p:cNvSpPr txBox="1"/>
          <p:nvPr/>
        </p:nvSpPr>
        <p:spPr>
          <a:xfrm>
            <a:off x="1278875" y="2900250"/>
            <a:ext cx="8005500" cy="10575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lang="en-US" sz="2100">
                <a:solidFill>
                  <a:srgbClr val="434343"/>
                </a:solidFill>
                <a:latin typeface="Calibri"/>
                <a:ea typeface="Calibri"/>
                <a:cs typeface="Calibri"/>
                <a:sym typeface="Calibri"/>
              </a:rPr>
              <a:t>This section should include:</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434343"/>
              </a:buClr>
              <a:buSzPts val="2100"/>
              <a:buFont typeface="Calibri"/>
              <a:buChar char="●"/>
            </a:pPr>
            <a:r>
              <a:rPr lang="en-US" sz="2100">
                <a:solidFill>
                  <a:srgbClr val="434343"/>
                </a:solidFill>
                <a:latin typeface="Calibri"/>
                <a:ea typeface="Calibri"/>
                <a:cs typeface="Calibri"/>
                <a:sym typeface="Calibri"/>
              </a:rPr>
              <a:t>How is your startup solving the problem? </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434343"/>
              </a:buClr>
              <a:buSzPts val="2100"/>
              <a:buFont typeface="Calibri"/>
              <a:buChar char="●"/>
            </a:pPr>
            <a:r>
              <a:rPr lang="en-US" sz="2100">
                <a:solidFill>
                  <a:srgbClr val="434343"/>
                </a:solidFill>
                <a:latin typeface="Calibri"/>
                <a:ea typeface="Calibri"/>
                <a:cs typeface="Calibri"/>
                <a:sym typeface="Calibri"/>
              </a:rPr>
              <a:t>How is your company a part of the solution? </a:t>
            </a:r>
            <a:endParaRPr sz="2100">
              <a:solidFill>
                <a:srgbClr val="434343"/>
              </a:solidFill>
              <a:latin typeface="Calibri"/>
              <a:ea typeface="Calibri"/>
              <a:cs typeface="Calibri"/>
              <a:sym typeface="Calibri"/>
            </a:endParaRPr>
          </a:p>
        </p:txBody>
      </p:sp>
      <p:pic>
        <p:nvPicPr>
          <p:cNvPr id="83" name="Google Shape;83;g11aa72f4adb_0_69"/>
          <p:cNvPicPr preferRelativeResize="0"/>
          <p:nvPr/>
        </p:nvPicPr>
        <p:blipFill>
          <a:blip r:embed="rId3">
            <a:alphaModFix/>
          </a:blip>
          <a:stretch>
            <a:fillRect/>
          </a:stretch>
        </p:blipFill>
        <p:spPr>
          <a:xfrm>
            <a:off x="10293650" y="46423"/>
            <a:ext cx="1548275" cy="7272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g11aa72f4adb_0_76"/>
          <p:cNvSpPr txBox="1"/>
          <p:nvPr>
            <p:ph idx="1" type="body"/>
          </p:nvPr>
        </p:nvSpPr>
        <p:spPr>
          <a:xfrm>
            <a:off x="599850" y="902274"/>
            <a:ext cx="8544000" cy="1383600"/>
          </a:xfrm>
          <a:prstGeom prst="rect">
            <a:avLst/>
          </a:prstGeom>
          <a:noFill/>
          <a:ln>
            <a:noFill/>
          </a:ln>
        </p:spPr>
        <p:txBody>
          <a:bodyPr anchorCtr="0" anchor="t" bIns="45700" lIns="91425" spcFirstLastPara="1" rIns="91425" wrap="square" tIns="45700">
            <a:noAutofit/>
          </a:bodyPr>
          <a:lstStyle/>
          <a:p>
            <a:pPr indent="0" lvl="0" marL="101600" rtl="0" algn="l">
              <a:lnSpc>
                <a:spcPct val="180000"/>
              </a:lnSpc>
              <a:spcBef>
                <a:spcPts val="0"/>
              </a:spcBef>
              <a:spcAft>
                <a:spcPts val="0"/>
              </a:spcAft>
              <a:buClr>
                <a:schemeClr val="dk1"/>
              </a:buClr>
              <a:buSzPts val="640"/>
              <a:buFont typeface="Calibri"/>
              <a:buNone/>
            </a:pPr>
            <a:r>
              <a:rPr b="0" lang="en-US" sz="4000">
                <a:solidFill>
                  <a:srgbClr val="134F5C"/>
                </a:solidFill>
                <a:latin typeface="Montserrat"/>
                <a:ea typeface="Montserrat"/>
                <a:cs typeface="Montserrat"/>
                <a:sym typeface="Montserrat"/>
              </a:rPr>
              <a:t>Market Size </a:t>
            </a:r>
            <a:endParaRPr b="0" sz="4000">
              <a:solidFill>
                <a:srgbClr val="134F5C"/>
              </a:solidFill>
              <a:latin typeface="Montserrat"/>
              <a:ea typeface="Montserrat"/>
              <a:cs typeface="Montserrat"/>
              <a:sym typeface="Montserrat"/>
            </a:endParaRPr>
          </a:p>
          <a:p>
            <a:pPr indent="0" lvl="0" marL="101600" rtl="0" algn="l">
              <a:lnSpc>
                <a:spcPct val="180000"/>
              </a:lnSpc>
              <a:spcBef>
                <a:spcPts val="0"/>
              </a:spcBef>
              <a:spcAft>
                <a:spcPts val="0"/>
              </a:spcAft>
              <a:buClr>
                <a:schemeClr val="dk1"/>
              </a:buClr>
              <a:buSzPts val="640"/>
              <a:buFont typeface="Calibri"/>
              <a:buNone/>
            </a:pPr>
            <a:r>
              <a:t/>
            </a:r>
            <a:endParaRPr sz="4000"/>
          </a:p>
        </p:txBody>
      </p:sp>
      <p:sp>
        <p:nvSpPr>
          <p:cNvPr id="89" name="Google Shape;89;g11aa72f4adb_0_76"/>
          <p:cNvSpPr txBox="1"/>
          <p:nvPr>
            <p:ph idx="12" type="sldNum"/>
          </p:nvPr>
        </p:nvSpPr>
        <p:spPr>
          <a:xfrm>
            <a:off x="8610600" y="64579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90" name="Google Shape;90;g11aa72f4adb_0_76"/>
          <p:cNvSpPr txBox="1"/>
          <p:nvPr/>
        </p:nvSpPr>
        <p:spPr>
          <a:xfrm>
            <a:off x="1407775" y="2900250"/>
            <a:ext cx="8005500" cy="10575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lang="en-US" sz="2100">
                <a:solidFill>
                  <a:srgbClr val="434343"/>
                </a:solidFill>
                <a:latin typeface="Calibri"/>
                <a:ea typeface="Calibri"/>
                <a:cs typeface="Calibri"/>
                <a:sym typeface="Calibri"/>
              </a:rPr>
              <a:t>This section should include:</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434343"/>
              </a:buClr>
              <a:buSzPts val="2100"/>
              <a:buFont typeface="Calibri"/>
              <a:buChar char="●"/>
            </a:pPr>
            <a:r>
              <a:rPr lang="en-US" sz="2100">
                <a:solidFill>
                  <a:srgbClr val="434343"/>
                </a:solidFill>
                <a:latin typeface="Calibri"/>
                <a:ea typeface="Calibri"/>
                <a:cs typeface="Calibri"/>
                <a:sym typeface="Calibri"/>
              </a:rPr>
              <a:t>The size of the market </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434343"/>
              </a:buClr>
              <a:buSzPts val="2100"/>
              <a:buFont typeface="Calibri"/>
              <a:buChar char="●"/>
            </a:pPr>
            <a:r>
              <a:rPr lang="en-US" sz="2100">
                <a:solidFill>
                  <a:srgbClr val="434343"/>
                </a:solidFill>
                <a:latin typeface="Calibri"/>
                <a:ea typeface="Calibri"/>
                <a:cs typeface="Calibri"/>
                <a:sym typeface="Calibri"/>
              </a:rPr>
              <a:t>Potential size of the opportunity</a:t>
            </a:r>
            <a:endParaRPr sz="2100">
              <a:solidFill>
                <a:srgbClr val="434343"/>
              </a:solidFill>
              <a:latin typeface="Calibri"/>
              <a:ea typeface="Calibri"/>
              <a:cs typeface="Calibri"/>
              <a:sym typeface="Calibri"/>
            </a:endParaRPr>
          </a:p>
        </p:txBody>
      </p:sp>
      <p:sp>
        <p:nvSpPr>
          <p:cNvPr id="91" name="Google Shape;91;g11aa72f4adb_0_76"/>
          <p:cNvSpPr txBox="1"/>
          <p:nvPr/>
        </p:nvSpPr>
        <p:spPr>
          <a:xfrm>
            <a:off x="599850" y="1529875"/>
            <a:ext cx="7332000" cy="932700"/>
          </a:xfrm>
          <a:prstGeom prst="rect">
            <a:avLst/>
          </a:prstGeom>
          <a:noFill/>
          <a:ln>
            <a:noFill/>
          </a:ln>
        </p:spPr>
        <p:txBody>
          <a:bodyPr anchorCtr="0" anchor="t" bIns="91425" lIns="91425" spcFirstLastPara="1" rIns="91425" wrap="square" tIns="91425">
            <a:spAutoFit/>
          </a:bodyPr>
          <a:lstStyle/>
          <a:p>
            <a:pPr indent="0" lvl="0" marL="100584" rtl="0" algn="l">
              <a:lnSpc>
                <a:spcPct val="90000"/>
              </a:lnSpc>
              <a:spcBef>
                <a:spcPts val="0"/>
              </a:spcBef>
              <a:spcAft>
                <a:spcPts val="0"/>
              </a:spcAft>
              <a:buNone/>
            </a:pPr>
            <a:r>
              <a:rPr i="1" lang="en-US" sz="1800">
                <a:solidFill>
                  <a:srgbClr val="666666"/>
                </a:solidFill>
                <a:latin typeface="Calibri"/>
                <a:ea typeface="Calibri"/>
                <a:cs typeface="Calibri"/>
                <a:sym typeface="Calibri"/>
              </a:rPr>
              <a:t>These are must have metrics. Think in billions and always add credible sources. This slide is of utmost importance because it will determine the potential outcome to investors that express interest.</a:t>
            </a:r>
            <a:endParaRPr>
              <a:solidFill>
                <a:srgbClr val="666666"/>
              </a:solidFill>
            </a:endParaRPr>
          </a:p>
        </p:txBody>
      </p:sp>
      <p:pic>
        <p:nvPicPr>
          <p:cNvPr id="92" name="Google Shape;92;g11aa72f4adb_0_76"/>
          <p:cNvPicPr preferRelativeResize="0"/>
          <p:nvPr/>
        </p:nvPicPr>
        <p:blipFill>
          <a:blip r:embed="rId3">
            <a:alphaModFix/>
          </a:blip>
          <a:stretch>
            <a:fillRect/>
          </a:stretch>
        </p:blipFill>
        <p:spPr>
          <a:xfrm>
            <a:off x="10293650" y="46423"/>
            <a:ext cx="1548275" cy="7272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g12301671404_0_2"/>
          <p:cNvSpPr txBox="1"/>
          <p:nvPr>
            <p:ph idx="1" type="body"/>
          </p:nvPr>
        </p:nvSpPr>
        <p:spPr>
          <a:xfrm>
            <a:off x="599850" y="902274"/>
            <a:ext cx="8544000" cy="1383600"/>
          </a:xfrm>
          <a:prstGeom prst="rect">
            <a:avLst/>
          </a:prstGeom>
          <a:noFill/>
          <a:ln>
            <a:noFill/>
          </a:ln>
        </p:spPr>
        <p:txBody>
          <a:bodyPr anchorCtr="0" anchor="t" bIns="45700" lIns="91425" spcFirstLastPara="1" rIns="91425" wrap="square" tIns="45700">
            <a:noAutofit/>
          </a:bodyPr>
          <a:lstStyle/>
          <a:p>
            <a:pPr indent="0" lvl="0" marL="101600" rtl="0" algn="l">
              <a:lnSpc>
                <a:spcPct val="180000"/>
              </a:lnSpc>
              <a:spcBef>
                <a:spcPts val="0"/>
              </a:spcBef>
              <a:spcAft>
                <a:spcPts val="0"/>
              </a:spcAft>
              <a:buClr>
                <a:schemeClr val="dk1"/>
              </a:buClr>
              <a:buSzPts val="640"/>
              <a:buFont typeface="Calibri"/>
              <a:buNone/>
            </a:pPr>
            <a:r>
              <a:rPr b="0" lang="en-US" sz="4000">
                <a:solidFill>
                  <a:srgbClr val="134F5C"/>
                </a:solidFill>
                <a:latin typeface="Montserrat"/>
                <a:ea typeface="Montserrat"/>
                <a:cs typeface="Montserrat"/>
                <a:sym typeface="Montserrat"/>
              </a:rPr>
              <a:t>The Competition</a:t>
            </a:r>
            <a:r>
              <a:rPr b="0" lang="en-US" sz="4000">
                <a:solidFill>
                  <a:srgbClr val="134F5C"/>
                </a:solidFill>
                <a:latin typeface="Montserrat"/>
                <a:ea typeface="Montserrat"/>
                <a:cs typeface="Montserrat"/>
                <a:sym typeface="Montserrat"/>
              </a:rPr>
              <a:t> </a:t>
            </a:r>
            <a:endParaRPr b="0" sz="4000">
              <a:solidFill>
                <a:srgbClr val="134F5C"/>
              </a:solidFill>
              <a:latin typeface="Montserrat"/>
              <a:ea typeface="Montserrat"/>
              <a:cs typeface="Montserrat"/>
              <a:sym typeface="Montserrat"/>
            </a:endParaRPr>
          </a:p>
          <a:p>
            <a:pPr indent="0" lvl="0" marL="101600" rtl="0" algn="l">
              <a:lnSpc>
                <a:spcPct val="180000"/>
              </a:lnSpc>
              <a:spcBef>
                <a:spcPts val="0"/>
              </a:spcBef>
              <a:spcAft>
                <a:spcPts val="0"/>
              </a:spcAft>
              <a:buClr>
                <a:schemeClr val="dk1"/>
              </a:buClr>
              <a:buSzPts val="640"/>
              <a:buFont typeface="Calibri"/>
              <a:buNone/>
            </a:pPr>
            <a:r>
              <a:t/>
            </a:r>
            <a:endParaRPr sz="4000"/>
          </a:p>
        </p:txBody>
      </p:sp>
      <p:sp>
        <p:nvSpPr>
          <p:cNvPr id="98" name="Google Shape;98;g12301671404_0_2"/>
          <p:cNvSpPr txBox="1"/>
          <p:nvPr>
            <p:ph idx="12" type="sldNum"/>
          </p:nvPr>
        </p:nvSpPr>
        <p:spPr>
          <a:xfrm>
            <a:off x="8610600" y="64579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99" name="Google Shape;99;g12301671404_0_2"/>
          <p:cNvSpPr txBox="1"/>
          <p:nvPr/>
        </p:nvSpPr>
        <p:spPr>
          <a:xfrm>
            <a:off x="1407775" y="2900250"/>
            <a:ext cx="8005500" cy="13482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lang="en-US" sz="2100">
                <a:solidFill>
                  <a:srgbClr val="434343"/>
                </a:solidFill>
                <a:latin typeface="Calibri"/>
                <a:ea typeface="Calibri"/>
                <a:cs typeface="Calibri"/>
                <a:sym typeface="Calibri"/>
              </a:rPr>
              <a:t>This section should include:</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434343"/>
              </a:buClr>
              <a:buSzPts val="2100"/>
              <a:buFont typeface="Calibri"/>
              <a:buChar char="●"/>
            </a:pPr>
            <a:r>
              <a:rPr lang="en-US" sz="2100">
                <a:solidFill>
                  <a:srgbClr val="434343"/>
                </a:solidFill>
                <a:latin typeface="Calibri"/>
                <a:ea typeface="Calibri"/>
                <a:cs typeface="Calibri"/>
                <a:sym typeface="Calibri"/>
              </a:rPr>
              <a:t>Who is your </a:t>
            </a:r>
            <a:r>
              <a:rPr lang="en-US" sz="2100">
                <a:solidFill>
                  <a:srgbClr val="434343"/>
                </a:solidFill>
                <a:latin typeface="Calibri"/>
                <a:ea typeface="Calibri"/>
                <a:cs typeface="Calibri"/>
                <a:sym typeface="Calibri"/>
              </a:rPr>
              <a:t>competition</a:t>
            </a:r>
            <a:r>
              <a:rPr lang="en-US" sz="2100">
                <a:solidFill>
                  <a:srgbClr val="434343"/>
                </a:solidFill>
                <a:latin typeface="Calibri"/>
                <a:ea typeface="Calibri"/>
                <a:cs typeface="Calibri"/>
                <a:sym typeface="Calibri"/>
              </a:rPr>
              <a:t>?</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434343"/>
              </a:buClr>
              <a:buSzPts val="2100"/>
              <a:buFont typeface="Calibri"/>
              <a:buChar char="●"/>
            </a:pPr>
            <a:r>
              <a:rPr lang="en-US" sz="2100">
                <a:solidFill>
                  <a:srgbClr val="434343"/>
                </a:solidFill>
                <a:latin typeface="Calibri"/>
                <a:ea typeface="Calibri"/>
                <a:cs typeface="Calibri"/>
                <a:sym typeface="Calibri"/>
              </a:rPr>
              <a:t>What are they doing?</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434343"/>
              </a:buClr>
              <a:buSzPts val="2100"/>
              <a:buFont typeface="Calibri"/>
              <a:buChar char="●"/>
            </a:pPr>
            <a:r>
              <a:rPr lang="en-US" sz="2100">
                <a:solidFill>
                  <a:srgbClr val="434343"/>
                </a:solidFill>
                <a:latin typeface="Calibri"/>
                <a:ea typeface="Calibri"/>
                <a:cs typeface="Calibri"/>
                <a:sym typeface="Calibri"/>
              </a:rPr>
              <a:t>What are they not doing?</a:t>
            </a:r>
            <a:endParaRPr sz="2100">
              <a:solidFill>
                <a:srgbClr val="434343"/>
              </a:solidFill>
              <a:latin typeface="Calibri"/>
              <a:ea typeface="Calibri"/>
              <a:cs typeface="Calibri"/>
              <a:sym typeface="Calibri"/>
            </a:endParaRPr>
          </a:p>
        </p:txBody>
      </p:sp>
      <p:sp>
        <p:nvSpPr>
          <p:cNvPr id="100" name="Google Shape;100;g12301671404_0_2"/>
          <p:cNvSpPr txBox="1"/>
          <p:nvPr/>
        </p:nvSpPr>
        <p:spPr>
          <a:xfrm>
            <a:off x="599850" y="1529875"/>
            <a:ext cx="7332000" cy="932700"/>
          </a:xfrm>
          <a:prstGeom prst="rect">
            <a:avLst/>
          </a:prstGeom>
          <a:noFill/>
          <a:ln>
            <a:noFill/>
          </a:ln>
        </p:spPr>
        <p:txBody>
          <a:bodyPr anchorCtr="0" anchor="t" bIns="91425" lIns="91425" spcFirstLastPara="1" rIns="91425" wrap="square" tIns="91425">
            <a:spAutoFit/>
          </a:bodyPr>
          <a:lstStyle/>
          <a:p>
            <a:pPr indent="0" lvl="0" marL="100584" rtl="0" algn="l">
              <a:lnSpc>
                <a:spcPct val="90000"/>
              </a:lnSpc>
              <a:spcBef>
                <a:spcPts val="0"/>
              </a:spcBef>
              <a:spcAft>
                <a:spcPts val="0"/>
              </a:spcAft>
              <a:buNone/>
            </a:pPr>
            <a:r>
              <a:rPr i="1" lang="en-US" sz="1800">
                <a:solidFill>
                  <a:srgbClr val="666666"/>
                </a:solidFill>
                <a:latin typeface="Calibri"/>
                <a:ea typeface="Calibri"/>
                <a:cs typeface="Calibri"/>
                <a:sym typeface="Calibri"/>
              </a:rPr>
              <a:t>Every business has competition. If you don’t know who they are, you haven’t done adequate research. Pause everything and figure out who your competitors are.</a:t>
            </a:r>
            <a:endParaRPr>
              <a:solidFill>
                <a:srgbClr val="666666"/>
              </a:solidFill>
            </a:endParaRPr>
          </a:p>
        </p:txBody>
      </p:sp>
      <p:pic>
        <p:nvPicPr>
          <p:cNvPr id="101" name="Google Shape;101;g12301671404_0_2"/>
          <p:cNvPicPr preferRelativeResize="0"/>
          <p:nvPr/>
        </p:nvPicPr>
        <p:blipFill>
          <a:blip r:embed="rId3">
            <a:alphaModFix/>
          </a:blip>
          <a:stretch>
            <a:fillRect/>
          </a:stretch>
        </p:blipFill>
        <p:spPr>
          <a:xfrm>
            <a:off x="10293650" y="46423"/>
            <a:ext cx="1548275" cy="7272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g12301671404_0_9"/>
          <p:cNvSpPr txBox="1"/>
          <p:nvPr>
            <p:ph idx="1" type="body"/>
          </p:nvPr>
        </p:nvSpPr>
        <p:spPr>
          <a:xfrm>
            <a:off x="599850" y="902274"/>
            <a:ext cx="8544000" cy="1383600"/>
          </a:xfrm>
          <a:prstGeom prst="rect">
            <a:avLst/>
          </a:prstGeom>
          <a:noFill/>
          <a:ln>
            <a:noFill/>
          </a:ln>
        </p:spPr>
        <p:txBody>
          <a:bodyPr anchorCtr="0" anchor="t" bIns="45700" lIns="91425" spcFirstLastPara="1" rIns="91425" wrap="square" tIns="45700">
            <a:noAutofit/>
          </a:bodyPr>
          <a:lstStyle/>
          <a:p>
            <a:pPr indent="0" lvl="0" marL="101600" rtl="0" algn="l">
              <a:lnSpc>
                <a:spcPct val="180000"/>
              </a:lnSpc>
              <a:spcBef>
                <a:spcPts val="0"/>
              </a:spcBef>
              <a:spcAft>
                <a:spcPts val="0"/>
              </a:spcAft>
              <a:buClr>
                <a:schemeClr val="dk1"/>
              </a:buClr>
              <a:buSzPts val="640"/>
              <a:buFont typeface="Calibri"/>
              <a:buNone/>
            </a:pPr>
            <a:r>
              <a:rPr b="0" lang="en-US" sz="4000">
                <a:solidFill>
                  <a:srgbClr val="134F5C"/>
                </a:solidFill>
                <a:latin typeface="Montserrat"/>
                <a:ea typeface="Montserrat"/>
                <a:cs typeface="Montserrat"/>
                <a:sym typeface="Montserrat"/>
              </a:rPr>
              <a:t>Competitive Advantage</a:t>
            </a:r>
            <a:endParaRPr b="0" sz="4000">
              <a:solidFill>
                <a:srgbClr val="134F5C"/>
              </a:solidFill>
              <a:latin typeface="Montserrat"/>
              <a:ea typeface="Montserrat"/>
              <a:cs typeface="Montserrat"/>
              <a:sym typeface="Montserrat"/>
            </a:endParaRPr>
          </a:p>
          <a:p>
            <a:pPr indent="0" lvl="0" marL="101600" rtl="0" algn="l">
              <a:lnSpc>
                <a:spcPct val="180000"/>
              </a:lnSpc>
              <a:spcBef>
                <a:spcPts val="0"/>
              </a:spcBef>
              <a:spcAft>
                <a:spcPts val="0"/>
              </a:spcAft>
              <a:buClr>
                <a:schemeClr val="dk1"/>
              </a:buClr>
              <a:buSzPts val="640"/>
              <a:buFont typeface="Calibri"/>
              <a:buNone/>
            </a:pPr>
            <a:r>
              <a:t/>
            </a:r>
            <a:endParaRPr sz="4000"/>
          </a:p>
        </p:txBody>
      </p:sp>
      <p:sp>
        <p:nvSpPr>
          <p:cNvPr id="107" name="Google Shape;107;g12301671404_0_9"/>
          <p:cNvSpPr txBox="1"/>
          <p:nvPr>
            <p:ph idx="12" type="sldNum"/>
          </p:nvPr>
        </p:nvSpPr>
        <p:spPr>
          <a:xfrm>
            <a:off x="8610600" y="64579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08" name="Google Shape;108;g12301671404_0_9"/>
          <p:cNvSpPr txBox="1"/>
          <p:nvPr/>
        </p:nvSpPr>
        <p:spPr>
          <a:xfrm>
            <a:off x="1407775" y="2900250"/>
            <a:ext cx="8005500" cy="13482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lang="en-US" sz="2100">
                <a:solidFill>
                  <a:srgbClr val="434343"/>
                </a:solidFill>
                <a:latin typeface="Calibri"/>
                <a:ea typeface="Calibri"/>
                <a:cs typeface="Calibri"/>
                <a:sym typeface="Calibri"/>
              </a:rPr>
              <a:t>This section should include:</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434343"/>
              </a:buClr>
              <a:buSzPts val="2100"/>
              <a:buFont typeface="Calibri"/>
              <a:buChar char="●"/>
            </a:pPr>
            <a:r>
              <a:rPr lang="en-US" sz="2100">
                <a:solidFill>
                  <a:srgbClr val="434343"/>
                </a:solidFill>
                <a:latin typeface="Calibri"/>
                <a:ea typeface="Calibri"/>
                <a:cs typeface="Calibri"/>
                <a:sym typeface="Calibri"/>
              </a:rPr>
              <a:t>What is unique about your company?</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434343"/>
              </a:buClr>
              <a:buSzPts val="2100"/>
              <a:buFont typeface="Calibri"/>
              <a:buChar char="●"/>
            </a:pPr>
            <a:r>
              <a:rPr lang="en-US" sz="2100">
                <a:solidFill>
                  <a:srgbClr val="434343"/>
                </a:solidFill>
                <a:latin typeface="Calibri"/>
                <a:ea typeface="Calibri"/>
                <a:cs typeface="Calibri"/>
                <a:sym typeface="Calibri"/>
              </a:rPr>
              <a:t>What are you doing better that really matters to consumers or profitability?  </a:t>
            </a:r>
            <a:endParaRPr sz="2100">
              <a:solidFill>
                <a:srgbClr val="434343"/>
              </a:solidFill>
              <a:latin typeface="Calibri"/>
              <a:ea typeface="Calibri"/>
              <a:cs typeface="Calibri"/>
              <a:sym typeface="Calibri"/>
            </a:endParaRPr>
          </a:p>
        </p:txBody>
      </p:sp>
      <p:sp>
        <p:nvSpPr>
          <p:cNvPr id="109" name="Google Shape;109;g12301671404_0_9"/>
          <p:cNvSpPr txBox="1"/>
          <p:nvPr/>
        </p:nvSpPr>
        <p:spPr>
          <a:xfrm>
            <a:off x="599850" y="1529875"/>
            <a:ext cx="7332000" cy="683400"/>
          </a:xfrm>
          <a:prstGeom prst="rect">
            <a:avLst/>
          </a:prstGeom>
          <a:noFill/>
          <a:ln>
            <a:noFill/>
          </a:ln>
        </p:spPr>
        <p:txBody>
          <a:bodyPr anchorCtr="0" anchor="t" bIns="91425" lIns="91425" spcFirstLastPara="1" rIns="91425" wrap="square" tIns="91425">
            <a:spAutoFit/>
          </a:bodyPr>
          <a:lstStyle/>
          <a:p>
            <a:pPr indent="0" lvl="0" marL="100584" rtl="0" algn="l">
              <a:lnSpc>
                <a:spcPct val="90000"/>
              </a:lnSpc>
              <a:spcBef>
                <a:spcPts val="0"/>
              </a:spcBef>
              <a:spcAft>
                <a:spcPts val="0"/>
              </a:spcAft>
              <a:buNone/>
            </a:pPr>
            <a:r>
              <a:rPr i="1" lang="en-US" sz="1800">
                <a:solidFill>
                  <a:srgbClr val="666666"/>
                </a:solidFill>
                <a:latin typeface="Calibri"/>
                <a:ea typeface="Calibri"/>
                <a:cs typeface="Calibri"/>
                <a:sym typeface="Calibri"/>
              </a:rPr>
              <a:t>What is your startup’s competitive advantage in the </a:t>
            </a:r>
            <a:r>
              <a:rPr i="1" lang="en-US" sz="1800">
                <a:solidFill>
                  <a:srgbClr val="666666"/>
                </a:solidFill>
                <a:latin typeface="Calibri"/>
                <a:ea typeface="Calibri"/>
                <a:cs typeface="Calibri"/>
                <a:sym typeface="Calibri"/>
              </a:rPr>
              <a:t>marketplace</a:t>
            </a:r>
            <a:r>
              <a:rPr i="1" lang="en-US" sz="1800">
                <a:solidFill>
                  <a:srgbClr val="666666"/>
                </a:solidFill>
                <a:latin typeface="Calibri"/>
                <a:ea typeface="Calibri"/>
                <a:cs typeface="Calibri"/>
                <a:sym typeface="Calibri"/>
              </a:rPr>
              <a:t> and over your competition? </a:t>
            </a:r>
            <a:endParaRPr>
              <a:solidFill>
                <a:srgbClr val="666666"/>
              </a:solidFill>
            </a:endParaRPr>
          </a:p>
        </p:txBody>
      </p:sp>
      <p:pic>
        <p:nvPicPr>
          <p:cNvPr id="110" name="Google Shape;110;g12301671404_0_9"/>
          <p:cNvPicPr preferRelativeResize="0"/>
          <p:nvPr/>
        </p:nvPicPr>
        <p:blipFill>
          <a:blip r:embed="rId3">
            <a:alphaModFix/>
          </a:blip>
          <a:stretch>
            <a:fillRect/>
          </a:stretch>
        </p:blipFill>
        <p:spPr>
          <a:xfrm>
            <a:off x="10293650" y="46423"/>
            <a:ext cx="1548275" cy="7272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g12301671404_0_16"/>
          <p:cNvSpPr txBox="1"/>
          <p:nvPr>
            <p:ph idx="1" type="body"/>
          </p:nvPr>
        </p:nvSpPr>
        <p:spPr>
          <a:xfrm>
            <a:off x="599850" y="902274"/>
            <a:ext cx="8544000" cy="1383600"/>
          </a:xfrm>
          <a:prstGeom prst="rect">
            <a:avLst/>
          </a:prstGeom>
          <a:noFill/>
          <a:ln>
            <a:noFill/>
          </a:ln>
        </p:spPr>
        <p:txBody>
          <a:bodyPr anchorCtr="0" anchor="t" bIns="45700" lIns="91425" spcFirstLastPara="1" rIns="91425" wrap="square" tIns="45700">
            <a:noAutofit/>
          </a:bodyPr>
          <a:lstStyle/>
          <a:p>
            <a:pPr indent="0" lvl="0" marL="101600" rtl="0" algn="l">
              <a:lnSpc>
                <a:spcPct val="180000"/>
              </a:lnSpc>
              <a:spcBef>
                <a:spcPts val="0"/>
              </a:spcBef>
              <a:spcAft>
                <a:spcPts val="0"/>
              </a:spcAft>
              <a:buClr>
                <a:schemeClr val="dk1"/>
              </a:buClr>
              <a:buSzPts val="640"/>
              <a:buFont typeface="Calibri"/>
              <a:buNone/>
            </a:pPr>
            <a:r>
              <a:rPr b="0" lang="en-US" sz="4000">
                <a:solidFill>
                  <a:srgbClr val="134F5C"/>
                </a:solidFill>
                <a:latin typeface="Montserrat"/>
                <a:ea typeface="Montserrat"/>
                <a:cs typeface="Montserrat"/>
                <a:sym typeface="Montserrat"/>
              </a:rPr>
              <a:t>The Product</a:t>
            </a:r>
            <a:endParaRPr b="0" sz="4000">
              <a:solidFill>
                <a:srgbClr val="134F5C"/>
              </a:solidFill>
              <a:latin typeface="Montserrat"/>
              <a:ea typeface="Montserrat"/>
              <a:cs typeface="Montserrat"/>
              <a:sym typeface="Montserrat"/>
            </a:endParaRPr>
          </a:p>
          <a:p>
            <a:pPr indent="0" lvl="0" marL="101600" rtl="0" algn="l">
              <a:lnSpc>
                <a:spcPct val="180000"/>
              </a:lnSpc>
              <a:spcBef>
                <a:spcPts val="0"/>
              </a:spcBef>
              <a:spcAft>
                <a:spcPts val="0"/>
              </a:spcAft>
              <a:buClr>
                <a:schemeClr val="dk1"/>
              </a:buClr>
              <a:buSzPts val="640"/>
              <a:buFont typeface="Calibri"/>
              <a:buNone/>
            </a:pPr>
            <a:r>
              <a:t/>
            </a:r>
            <a:endParaRPr sz="4000"/>
          </a:p>
        </p:txBody>
      </p:sp>
      <p:sp>
        <p:nvSpPr>
          <p:cNvPr id="116" name="Google Shape;116;g12301671404_0_16"/>
          <p:cNvSpPr txBox="1"/>
          <p:nvPr>
            <p:ph idx="12" type="sldNum"/>
          </p:nvPr>
        </p:nvSpPr>
        <p:spPr>
          <a:xfrm>
            <a:off x="8610600" y="6457950"/>
            <a:ext cx="27432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17" name="Google Shape;117;g12301671404_0_16"/>
          <p:cNvSpPr txBox="1"/>
          <p:nvPr/>
        </p:nvSpPr>
        <p:spPr>
          <a:xfrm>
            <a:off x="1407775" y="2900250"/>
            <a:ext cx="8005500" cy="10575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lang="en-US" sz="2100">
                <a:solidFill>
                  <a:srgbClr val="434343"/>
                </a:solidFill>
                <a:latin typeface="Calibri"/>
                <a:ea typeface="Calibri"/>
                <a:cs typeface="Calibri"/>
                <a:sym typeface="Calibri"/>
              </a:rPr>
              <a:t>This section should include:</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434343"/>
              </a:buClr>
              <a:buSzPts val="2100"/>
              <a:buFont typeface="Calibri"/>
              <a:buChar char="●"/>
            </a:pPr>
            <a:r>
              <a:rPr lang="en-US" sz="2100">
                <a:solidFill>
                  <a:srgbClr val="434343"/>
                </a:solidFill>
                <a:latin typeface="Calibri"/>
                <a:ea typeface="Calibri"/>
                <a:cs typeface="Calibri"/>
                <a:sym typeface="Calibri"/>
              </a:rPr>
              <a:t>images of your product or service in action</a:t>
            </a:r>
            <a:endParaRPr sz="2100">
              <a:solidFill>
                <a:srgbClr val="434343"/>
              </a:solidFill>
              <a:latin typeface="Calibri"/>
              <a:ea typeface="Calibri"/>
              <a:cs typeface="Calibri"/>
              <a:sym typeface="Calibri"/>
            </a:endParaRPr>
          </a:p>
          <a:p>
            <a:pPr indent="-361950" lvl="0" marL="457200" rtl="0" algn="l">
              <a:lnSpc>
                <a:spcPct val="90000"/>
              </a:lnSpc>
              <a:spcBef>
                <a:spcPts val="0"/>
              </a:spcBef>
              <a:spcAft>
                <a:spcPts val="0"/>
              </a:spcAft>
              <a:buClr>
                <a:srgbClr val="434343"/>
              </a:buClr>
              <a:buSzPts val="2100"/>
              <a:buFont typeface="Calibri"/>
              <a:buChar char="●"/>
            </a:pPr>
            <a:r>
              <a:rPr lang="en-US" sz="2100">
                <a:solidFill>
                  <a:srgbClr val="434343"/>
                </a:solidFill>
                <a:latin typeface="Calibri"/>
                <a:ea typeface="Calibri"/>
                <a:cs typeface="Calibri"/>
                <a:sym typeface="Calibri"/>
              </a:rPr>
              <a:t>Screenshots of your online platform or application</a:t>
            </a:r>
            <a:endParaRPr sz="2100">
              <a:solidFill>
                <a:srgbClr val="434343"/>
              </a:solidFill>
              <a:latin typeface="Calibri"/>
              <a:ea typeface="Calibri"/>
              <a:cs typeface="Calibri"/>
              <a:sym typeface="Calibri"/>
            </a:endParaRPr>
          </a:p>
        </p:txBody>
      </p:sp>
      <p:sp>
        <p:nvSpPr>
          <p:cNvPr id="118" name="Google Shape;118;g12301671404_0_16"/>
          <p:cNvSpPr txBox="1"/>
          <p:nvPr/>
        </p:nvSpPr>
        <p:spPr>
          <a:xfrm>
            <a:off x="599850" y="1529875"/>
            <a:ext cx="7332000" cy="434100"/>
          </a:xfrm>
          <a:prstGeom prst="rect">
            <a:avLst/>
          </a:prstGeom>
          <a:noFill/>
          <a:ln>
            <a:noFill/>
          </a:ln>
        </p:spPr>
        <p:txBody>
          <a:bodyPr anchorCtr="0" anchor="t" bIns="91425" lIns="91425" spcFirstLastPara="1" rIns="91425" wrap="square" tIns="91425">
            <a:spAutoFit/>
          </a:bodyPr>
          <a:lstStyle/>
          <a:p>
            <a:pPr indent="0" lvl="0" marL="100584" rtl="0" algn="l">
              <a:lnSpc>
                <a:spcPct val="90000"/>
              </a:lnSpc>
              <a:spcBef>
                <a:spcPts val="0"/>
              </a:spcBef>
              <a:spcAft>
                <a:spcPts val="0"/>
              </a:spcAft>
              <a:buNone/>
            </a:pPr>
            <a:r>
              <a:rPr i="1" lang="en-US" sz="1800">
                <a:solidFill>
                  <a:srgbClr val="666666"/>
                </a:solidFill>
                <a:latin typeface="Calibri"/>
                <a:ea typeface="Calibri"/>
                <a:cs typeface="Calibri"/>
                <a:sym typeface="Calibri"/>
              </a:rPr>
              <a:t>What are the features and benefits of your product? </a:t>
            </a:r>
            <a:endParaRPr>
              <a:solidFill>
                <a:srgbClr val="666666"/>
              </a:solidFill>
            </a:endParaRPr>
          </a:p>
        </p:txBody>
      </p:sp>
      <p:pic>
        <p:nvPicPr>
          <p:cNvPr id="119" name="Google Shape;119;g12301671404_0_16"/>
          <p:cNvPicPr preferRelativeResize="0"/>
          <p:nvPr/>
        </p:nvPicPr>
        <p:blipFill>
          <a:blip r:embed="rId3">
            <a:alphaModFix/>
          </a:blip>
          <a:stretch>
            <a:fillRect/>
          </a:stretch>
        </p:blipFill>
        <p:spPr>
          <a:xfrm>
            <a:off x="10293650" y="46423"/>
            <a:ext cx="1548275" cy="7272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Intro">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2021-04-01T10:59:11Z</dcterms:created>
  <dc:creator>Maryam Amr</dc:creator>
</cp:coreProperties>
</file>