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embeddedFontLst>
    <p:embeddedFont>
      <p:font typeface="Montserrat SemiBold"/>
      <p:regular r:id="rId24"/>
      <p:bold r:id="rId25"/>
      <p:italic r:id="rId26"/>
      <p:boldItalic r:id="rId27"/>
    </p:embeddedFont>
    <p:embeddedFont>
      <p:font typeface="Montserrat"/>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2" roundtripDataSignature="AMtx7mhhPeoM11YYdB1Jk9Xh+4mWcoD1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MontserratSemiBold-regular.fntdata"/><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MontserratSemiBold-italic.fntdata"/><Relationship Id="rId25" Type="http://schemas.openxmlformats.org/officeDocument/2006/relationships/font" Target="fonts/MontserratSemiBold-bold.fntdata"/><Relationship Id="rId28" Type="http://schemas.openxmlformats.org/officeDocument/2006/relationships/font" Target="fonts/Montserrat-regular.fntdata"/><Relationship Id="rId27" Type="http://schemas.openxmlformats.org/officeDocument/2006/relationships/font" Target="fonts/MontserratSemiBold-boldItalic.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Montserrat-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Montserrat-boldItalic.fntdata"/><Relationship Id="rId30" Type="http://schemas.openxmlformats.org/officeDocument/2006/relationships/font" Target="fonts/Montserrat-italic.fntdata"/><Relationship Id="rId11" Type="http://schemas.openxmlformats.org/officeDocument/2006/relationships/slide" Target="slides/slide7.xml"/><Relationship Id="rId10" Type="http://schemas.openxmlformats.org/officeDocument/2006/relationships/slide" Target="slides/slide6.xml"/><Relationship Id="rId32"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 name="Google Shape;4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2301671404_0_2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g12301671404_0_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2301671404_0_3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g12301671404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2301671404_0_3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g12301671404_0_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2301671404_0_9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g12301671404_0_9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2301671404_0_4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g12301671404_0_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2301671404_0_5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g12301671404_0_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2301671404_0_5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g12301671404_0_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2301671404_0_6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g12301671404_0_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2301671404_0_7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g12301671404_0_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11f53cfebf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 name="Google Shape;51;g11f53cfebf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 name="Google Shape;6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aa72f4adb_0_6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g11aa72f4adb_0_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1aa72f4adb_0_6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g11aa72f4adb_0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1aa72f4adb_0_7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g11aa72f4adb_0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2301671404_0_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g12301671404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2301671404_0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g12301671404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2301671404_0_1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g12301671404_0_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6"/>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8" name="Google Shape;18;p6"/>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19" name="Google Shape;19;p6"/>
          <p:cNvSpPr txBox="1"/>
          <p:nvPr>
            <p:ph idx="10" type="dt"/>
          </p:nvPr>
        </p:nvSpPr>
        <p:spPr>
          <a:xfrm>
            <a:off x="838200" y="64579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0" name="Google Shape;20;p6"/>
          <p:cNvSpPr txBox="1"/>
          <p:nvPr>
            <p:ph idx="11" type="ftr"/>
          </p:nvPr>
        </p:nvSpPr>
        <p:spPr>
          <a:xfrm>
            <a:off x="4038600" y="64579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 name="Google Shape;21;p6"/>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p">
  <p:cSld name="Map">
    <p:spTree>
      <p:nvGrpSpPr>
        <p:cNvPr id="22" name="Shape 22"/>
        <p:cNvGrpSpPr/>
        <p:nvPr/>
      </p:nvGrpSpPr>
      <p:grpSpPr>
        <a:xfrm>
          <a:off x="0" y="0"/>
          <a:ext cx="0" cy="0"/>
          <a:chOff x="0" y="0"/>
          <a:chExt cx="0" cy="0"/>
        </a:xfrm>
      </p:grpSpPr>
      <p:cxnSp>
        <p:nvCxnSpPr>
          <p:cNvPr id="23" name="Google Shape;23;p7"/>
          <p:cNvCxnSpPr/>
          <p:nvPr/>
        </p:nvCxnSpPr>
        <p:spPr>
          <a:xfrm>
            <a:off x="704427" y="798796"/>
            <a:ext cx="10972800" cy="0"/>
          </a:xfrm>
          <a:prstGeom prst="straightConnector1">
            <a:avLst/>
          </a:prstGeom>
          <a:noFill/>
          <a:ln cap="flat" cmpd="sng" w="9525">
            <a:solidFill>
              <a:schemeClr val="dk1"/>
            </a:solidFill>
            <a:prstDash val="solid"/>
            <a:miter lim="800000"/>
            <a:headEnd len="sm" w="sm" type="none"/>
            <a:tailEnd len="sm" w="sm" type="none"/>
          </a:ln>
        </p:spPr>
      </p:cxnSp>
      <p:sp>
        <p:nvSpPr>
          <p:cNvPr id="24" name="Google Shape;24;p7"/>
          <p:cNvSpPr txBox="1"/>
          <p:nvPr>
            <p:ph idx="1" type="body"/>
          </p:nvPr>
        </p:nvSpPr>
        <p:spPr>
          <a:xfrm>
            <a:off x="704426" y="827581"/>
            <a:ext cx="5391600" cy="5371200"/>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200000"/>
              </a:lnSpc>
              <a:spcBef>
                <a:spcPts val="1000"/>
              </a:spcBef>
              <a:spcAft>
                <a:spcPts val="0"/>
              </a:spcAft>
              <a:buClr>
                <a:schemeClr val="dk1"/>
              </a:buClr>
              <a:buSzPts val="1600"/>
              <a:buFont typeface="Calibri"/>
              <a:buAutoNum type="romanUcPeriod"/>
              <a:defRPr b="1"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5" name="Google Shape;25;p7"/>
          <p:cNvSpPr txBox="1"/>
          <p:nvPr>
            <p:ph idx="10" type="dt"/>
          </p:nvPr>
        </p:nvSpPr>
        <p:spPr>
          <a:xfrm>
            <a:off x="838200" y="64579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6" name="Google Shape;26;p7"/>
          <p:cNvSpPr txBox="1"/>
          <p:nvPr>
            <p:ph idx="11" type="ftr"/>
          </p:nvPr>
        </p:nvSpPr>
        <p:spPr>
          <a:xfrm>
            <a:off x="4038600" y="64579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7" name="Google Shape;27;p7"/>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28" name="Shape 28"/>
        <p:cNvGrpSpPr/>
        <p:nvPr/>
      </p:nvGrpSpPr>
      <p:grpSpPr>
        <a:xfrm>
          <a:off x="0" y="0"/>
          <a:ext cx="0" cy="0"/>
          <a:chOff x="0" y="0"/>
          <a:chExt cx="0" cy="0"/>
        </a:xfrm>
      </p:grpSpPr>
      <p:sp>
        <p:nvSpPr>
          <p:cNvPr id="29" name="Google Shape;29;p8"/>
          <p:cNvSpPr txBox="1"/>
          <p:nvPr>
            <p:ph type="title"/>
          </p:nvPr>
        </p:nvSpPr>
        <p:spPr>
          <a:xfrm>
            <a:off x="579302" y="261142"/>
            <a:ext cx="6334800" cy="4320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26457C"/>
              </a:buClr>
              <a:buSzPts val="2000"/>
              <a:buFont typeface="Calibri"/>
              <a:buNone/>
              <a:defRPr b="0" i="0" sz="2000" u="none" cap="none" strike="noStrike">
                <a:solidFill>
                  <a:srgbClr val="26457C"/>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cxnSp>
        <p:nvCxnSpPr>
          <p:cNvPr id="30" name="Google Shape;30;p8"/>
          <p:cNvCxnSpPr/>
          <p:nvPr/>
        </p:nvCxnSpPr>
        <p:spPr>
          <a:xfrm>
            <a:off x="579302" y="731421"/>
            <a:ext cx="11155800" cy="0"/>
          </a:xfrm>
          <a:prstGeom prst="straightConnector1">
            <a:avLst/>
          </a:prstGeom>
          <a:noFill/>
          <a:ln cap="flat" cmpd="sng" w="9525">
            <a:solidFill>
              <a:schemeClr val="dk1"/>
            </a:solidFill>
            <a:prstDash val="solid"/>
            <a:miter lim="800000"/>
            <a:headEnd len="sm" w="sm" type="none"/>
            <a:tailEnd len="sm" w="sm" type="none"/>
          </a:ln>
        </p:spPr>
      </p:cxnSp>
      <p:sp>
        <p:nvSpPr>
          <p:cNvPr id="31" name="Google Shape;31;p8"/>
          <p:cNvSpPr txBox="1"/>
          <p:nvPr>
            <p:ph idx="1" type="body"/>
          </p:nvPr>
        </p:nvSpPr>
        <p:spPr>
          <a:xfrm>
            <a:off x="579302" y="769832"/>
            <a:ext cx="5391600" cy="5586600"/>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90000"/>
              </a:lnSpc>
              <a:spcBef>
                <a:spcPts val="1000"/>
              </a:spcBef>
              <a:spcAft>
                <a:spcPts val="0"/>
              </a:spcAft>
              <a:buClr>
                <a:schemeClr val="dk1"/>
              </a:buClr>
              <a:buSzPts val="1400"/>
              <a:buFont typeface="Arial"/>
              <a:buNone/>
              <a:defRPr b="1" i="0" sz="1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8"/>
          <p:cNvSpPr txBox="1"/>
          <p:nvPr>
            <p:ph idx="10" type="dt"/>
          </p:nvPr>
        </p:nvSpPr>
        <p:spPr>
          <a:xfrm>
            <a:off x="838200" y="64579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3" name="Google Shape;33;p8"/>
          <p:cNvSpPr txBox="1"/>
          <p:nvPr>
            <p:ph idx="11" type="ftr"/>
          </p:nvPr>
        </p:nvSpPr>
        <p:spPr>
          <a:xfrm>
            <a:off x="4038600" y="64579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4" name="Google Shape;34;p8"/>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9"/>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37" name="Google Shape;37;p9"/>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
        <p:nvSpPr>
          <p:cNvPr id="38" name="Google Shape;38;p9"/>
          <p:cNvSpPr txBox="1"/>
          <p:nvPr>
            <p:ph idx="10" type="dt"/>
          </p:nvPr>
        </p:nvSpPr>
        <p:spPr>
          <a:xfrm>
            <a:off x="838200" y="64579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9" name="Google Shape;39;p9"/>
          <p:cNvSpPr txBox="1"/>
          <p:nvPr>
            <p:ph idx="11" type="ftr"/>
          </p:nvPr>
        </p:nvSpPr>
        <p:spPr>
          <a:xfrm>
            <a:off x="4038600" y="64579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40" name="Google Shape;40;p9"/>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pic>
        <p:nvPicPr>
          <p:cNvPr descr="Logo, company name&#10;&#10;Description automatically generated" id="10" name="Google Shape;10;p5"/>
          <p:cNvPicPr preferRelativeResize="0"/>
          <p:nvPr/>
        </p:nvPicPr>
        <p:blipFill rotWithShape="1">
          <a:blip r:embed="rId1">
            <a:alphaModFix/>
          </a:blip>
          <a:srcRect b="37777" l="26945" r="27500" t="21731"/>
          <a:stretch/>
        </p:blipFill>
        <p:spPr>
          <a:xfrm>
            <a:off x="10346143" y="69573"/>
            <a:ext cx="1342403" cy="671190"/>
          </a:xfrm>
          <a:prstGeom prst="rect">
            <a:avLst/>
          </a:prstGeom>
          <a:noFill/>
          <a:ln>
            <a:noFill/>
          </a:ln>
        </p:spPr>
      </p:pic>
      <p:sp>
        <p:nvSpPr>
          <p:cNvPr id="11" name="Google Shape;11;p5"/>
          <p:cNvSpPr txBox="1"/>
          <p:nvPr>
            <p:ph idx="10" type="dt"/>
          </p:nvPr>
        </p:nvSpPr>
        <p:spPr>
          <a:xfrm>
            <a:off x="838200" y="6457950"/>
            <a:ext cx="2743200" cy="3651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5"/>
          <p:cNvSpPr txBox="1"/>
          <p:nvPr>
            <p:ph idx="11" type="ftr"/>
          </p:nvPr>
        </p:nvSpPr>
        <p:spPr>
          <a:xfrm>
            <a:off x="4038600" y="6457950"/>
            <a:ext cx="4114800" cy="3651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5"/>
          <p:cNvSpPr txBox="1"/>
          <p:nvPr/>
        </p:nvSpPr>
        <p:spPr>
          <a:xfrm>
            <a:off x="3994150" y="6509707"/>
            <a:ext cx="4203600" cy="261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100" u="none" cap="none" strike="noStrike">
                <a:solidFill>
                  <a:schemeClr val="dk1"/>
                </a:solidFill>
                <a:latin typeface="Calibri"/>
                <a:ea typeface="Calibri"/>
                <a:cs typeface="Calibri"/>
                <a:sym typeface="Calibri"/>
              </a:rPr>
              <a:t>Strictly private and confidential</a:t>
            </a:r>
            <a:endParaRPr/>
          </a:p>
        </p:txBody>
      </p:sp>
      <p:sp>
        <p:nvSpPr>
          <p:cNvPr id="14" name="Google Shape;14;p5"/>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5" name="Google Shape;15;p5"/>
          <p:cNvCxnSpPr/>
          <p:nvPr/>
        </p:nvCxnSpPr>
        <p:spPr>
          <a:xfrm>
            <a:off x="579302" y="6388034"/>
            <a:ext cx="11155800" cy="0"/>
          </a:xfrm>
          <a:prstGeom prst="straightConnector1">
            <a:avLst/>
          </a:prstGeom>
          <a:noFill/>
          <a:ln cap="flat" cmpd="sng" w="9525">
            <a:solidFill>
              <a:schemeClr val="dk1"/>
            </a:solidFill>
            <a:prstDash val="solid"/>
            <a:miter lim="800000"/>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1"/>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solidFill>
                  <a:srgbClr val="134F5C"/>
                </a:solidFill>
                <a:latin typeface="Montserrat SemiBold"/>
                <a:ea typeface="Montserrat SemiBold"/>
                <a:cs typeface="Montserrat SemiBold"/>
                <a:sym typeface="Montserrat SemiBold"/>
              </a:rPr>
              <a:t>Pitch Deck Template</a:t>
            </a:r>
            <a:r>
              <a:rPr lang="en-US">
                <a:solidFill>
                  <a:srgbClr val="134F5C"/>
                </a:solidFill>
                <a:latin typeface="Montserrat SemiBold"/>
                <a:ea typeface="Montserrat SemiBold"/>
                <a:cs typeface="Montserrat SemiBold"/>
                <a:sym typeface="Montserrat SemiBold"/>
              </a:rPr>
              <a:t> </a:t>
            </a:r>
            <a:endParaRPr>
              <a:solidFill>
                <a:srgbClr val="134F5C"/>
              </a:solidFill>
              <a:latin typeface="Montserrat SemiBold"/>
              <a:ea typeface="Montserrat SemiBold"/>
              <a:cs typeface="Montserrat SemiBold"/>
              <a:sym typeface="Montserrat SemiBold"/>
            </a:endParaRPr>
          </a:p>
        </p:txBody>
      </p:sp>
      <p:sp>
        <p:nvSpPr>
          <p:cNvPr id="46" name="Google Shape;46;p1"/>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b="1" i="1" lang="en-US" sz="2000">
                <a:solidFill>
                  <a:srgbClr val="666666"/>
                </a:solidFill>
                <a:latin typeface="Montserrat"/>
                <a:ea typeface="Montserrat"/>
                <a:cs typeface="Montserrat"/>
                <a:sym typeface="Montserrat"/>
              </a:rPr>
              <a:t>Use these </a:t>
            </a:r>
            <a:r>
              <a:rPr b="1" i="1" lang="en-US" sz="2000">
                <a:solidFill>
                  <a:srgbClr val="666666"/>
                </a:solidFill>
                <a:latin typeface="Montserrat"/>
                <a:ea typeface="Montserrat"/>
                <a:cs typeface="Montserrat"/>
                <a:sym typeface="Montserrat"/>
              </a:rPr>
              <a:t>guidelines</a:t>
            </a:r>
            <a:r>
              <a:rPr b="1" i="1" lang="en-US" sz="2000">
                <a:solidFill>
                  <a:srgbClr val="666666"/>
                </a:solidFill>
                <a:latin typeface="Montserrat"/>
                <a:ea typeface="Montserrat"/>
                <a:cs typeface="Montserrat"/>
                <a:sym typeface="Montserrat"/>
              </a:rPr>
              <a:t> to wow potential investors and secure funding for your startup </a:t>
            </a:r>
            <a:endParaRPr b="1" i="1" sz="2000">
              <a:solidFill>
                <a:srgbClr val="666666"/>
              </a:solidFill>
              <a:latin typeface="Montserrat"/>
              <a:ea typeface="Montserrat"/>
              <a:cs typeface="Montserrat"/>
              <a:sym typeface="Montserrat"/>
            </a:endParaRPr>
          </a:p>
        </p:txBody>
      </p:sp>
      <p:sp>
        <p:nvSpPr>
          <p:cNvPr id="47" name="Google Shape;47;p1"/>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48" name="Google Shape;48;p1"/>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12301671404_0_23"/>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Traction</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25" name="Google Shape;125;g12301671404_0_23"/>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6" name="Google Shape;126;g12301671404_0_23"/>
          <p:cNvSpPr txBox="1"/>
          <p:nvPr/>
        </p:nvSpPr>
        <p:spPr>
          <a:xfrm>
            <a:off x="1407775" y="290025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testing have you done?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is the feedback from user engagement?</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is the trajectory of your growth?</a:t>
            </a:r>
            <a:endParaRPr sz="2100">
              <a:solidFill>
                <a:srgbClr val="434343"/>
              </a:solidFill>
              <a:latin typeface="Calibri"/>
              <a:ea typeface="Calibri"/>
              <a:cs typeface="Calibri"/>
              <a:sym typeface="Calibri"/>
            </a:endParaRPr>
          </a:p>
        </p:txBody>
      </p:sp>
      <p:sp>
        <p:nvSpPr>
          <p:cNvPr id="127" name="Google Shape;127;g12301671404_0_23"/>
          <p:cNvSpPr txBox="1"/>
          <p:nvPr/>
        </p:nvSpPr>
        <p:spPr>
          <a:xfrm>
            <a:off x="5998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You don’t have to be profitable or even have many paying customers to raise capital. Yet, the one thing every potential investor is going to want to know is what traction you have so far.</a:t>
            </a:r>
            <a:endParaRPr>
              <a:solidFill>
                <a:srgbClr val="666666"/>
              </a:solidFill>
            </a:endParaRPr>
          </a:p>
        </p:txBody>
      </p:sp>
      <p:pic>
        <p:nvPicPr>
          <p:cNvPr id="128" name="Google Shape;128;g12301671404_0_23"/>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12301671404_0_30"/>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Business Model</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34" name="Google Shape;134;g12301671404_0_30"/>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5" name="Google Shape;135;g12301671404_0_30"/>
          <p:cNvSpPr txBox="1"/>
          <p:nvPr/>
        </p:nvSpPr>
        <p:spPr>
          <a:xfrm>
            <a:off x="1407775" y="2900250"/>
            <a:ext cx="8005500" cy="105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is the basic business model for acquiring customers and generating revenues?</a:t>
            </a:r>
            <a:endParaRPr sz="2100">
              <a:solidFill>
                <a:srgbClr val="434343"/>
              </a:solidFill>
              <a:latin typeface="Calibri"/>
              <a:ea typeface="Calibri"/>
              <a:cs typeface="Calibri"/>
              <a:sym typeface="Calibri"/>
            </a:endParaRPr>
          </a:p>
        </p:txBody>
      </p:sp>
      <p:sp>
        <p:nvSpPr>
          <p:cNvPr id="136" name="Google Shape;136;g12301671404_0_30"/>
          <p:cNvSpPr txBox="1"/>
          <p:nvPr/>
        </p:nvSpPr>
        <p:spPr>
          <a:xfrm>
            <a:off x="5998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Know that strategies and tactics will change over time but investors want to see that you’ve thought this through and have something that makes sense.</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37" name="Google Shape;137;g12301671404_0_30"/>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12301671404_0_37"/>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Basic Financial F</a:t>
            </a:r>
            <a:r>
              <a:rPr b="0" lang="en-US" sz="4000">
                <a:solidFill>
                  <a:srgbClr val="134F5C"/>
                </a:solidFill>
                <a:latin typeface="Montserrat"/>
                <a:ea typeface="Montserrat"/>
                <a:cs typeface="Montserrat"/>
                <a:sym typeface="Montserrat"/>
              </a:rPr>
              <a:t>orecast</a:t>
            </a:r>
            <a:r>
              <a:rPr b="0" lang="en-US" sz="4000">
                <a:solidFill>
                  <a:srgbClr val="134F5C"/>
                </a:solidFill>
                <a:latin typeface="Montserrat"/>
                <a:ea typeface="Montserrat"/>
                <a:cs typeface="Montserrat"/>
                <a:sym typeface="Montserrat"/>
              </a:rPr>
              <a:t>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43" name="Google Shape;143;g12301671404_0_37"/>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4" name="Google Shape;144;g12301671404_0_37"/>
          <p:cNvSpPr txBox="1"/>
          <p:nvPr/>
        </p:nvSpPr>
        <p:spPr>
          <a:xfrm>
            <a:off x="1407775" y="290025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Your burn rate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Your break even point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How many users you need to make profit</a:t>
            </a:r>
            <a:endParaRPr sz="2100">
              <a:solidFill>
                <a:srgbClr val="434343"/>
              </a:solidFill>
              <a:latin typeface="Calibri"/>
              <a:ea typeface="Calibri"/>
              <a:cs typeface="Calibri"/>
              <a:sym typeface="Calibri"/>
            </a:endParaRPr>
          </a:p>
        </p:txBody>
      </p:sp>
      <p:sp>
        <p:nvSpPr>
          <p:cNvPr id="145" name="Google Shape;145;g12301671404_0_37"/>
          <p:cNvSpPr txBox="1"/>
          <p:nvPr/>
        </p:nvSpPr>
        <p:spPr>
          <a:xfrm>
            <a:off x="5998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The financials slide is one that investors will spend the most time on, and one of the most important slides in your pitch deck. </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46" name="Google Shape;146;g12301671404_0_37"/>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12301671404_0_97"/>
          <p:cNvSpPr txBox="1"/>
          <p:nvPr>
            <p:ph idx="1" type="body"/>
          </p:nvPr>
        </p:nvSpPr>
        <p:spPr>
          <a:xfrm>
            <a:off x="599850" y="902275"/>
            <a:ext cx="91476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Potential Risks/ Mitigation Tactics</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52" name="Google Shape;152;g12301671404_0_97"/>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3" name="Google Shape;153;g12301671404_0_97"/>
          <p:cNvSpPr txBox="1"/>
          <p:nvPr/>
        </p:nvSpPr>
        <p:spPr>
          <a:xfrm>
            <a:off x="1407775" y="2679463"/>
            <a:ext cx="90360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State the risk type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Describe the relevancy to your business</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Plans to mitigate each </a:t>
            </a:r>
            <a:endParaRPr sz="2100">
              <a:solidFill>
                <a:srgbClr val="434343"/>
              </a:solidFill>
              <a:latin typeface="Calibri"/>
              <a:ea typeface="Calibri"/>
              <a:cs typeface="Calibri"/>
              <a:sym typeface="Calibri"/>
            </a:endParaRPr>
          </a:p>
        </p:txBody>
      </p:sp>
      <p:sp>
        <p:nvSpPr>
          <p:cNvPr id="154" name="Google Shape;154;g12301671404_0_97"/>
          <p:cNvSpPr txBox="1"/>
          <p:nvPr/>
        </p:nvSpPr>
        <p:spPr>
          <a:xfrm>
            <a:off x="6760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Investors like to know founders are aware of the risks and are prepared with strategies for mitigation. There are several  types of risk factors that differ for each business to consider. </a:t>
            </a:r>
            <a:endParaRPr i="1" sz="1800">
              <a:solidFill>
                <a:srgbClr val="7F7F7F"/>
              </a:solidFill>
              <a:latin typeface="Calibri"/>
              <a:ea typeface="Calibri"/>
              <a:cs typeface="Calibri"/>
              <a:sym typeface="Calibri"/>
            </a:endParaRPr>
          </a:p>
        </p:txBody>
      </p:sp>
      <p:pic>
        <p:nvPicPr>
          <p:cNvPr id="155" name="Google Shape;155;g12301671404_0_97"/>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12301671404_0_44"/>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Other Investors</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61" name="Google Shape;161;g12301671404_0_44"/>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2" name="Google Shape;162;g12301671404_0_44"/>
          <p:cNvSpPr txBox="1"/>
          <p:nvPr/>
        </p:nvSpPr>
        <p:spPr>
          <a:xfrm>
            <a:off x="1407775" y="2900250"/>
            <a:ext cx="8005500" cy="766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7F7F7F"/>
              </a:buClr>
              <a:buSzPts val="2100"/>
              <a:buFont typeface="Calibri"/>
              <a:buChar char="●"/>
            </a:pPr>
            <a:r>
              <a:rPr lang="en-US" sz="2100">
                <a:solidFill>
                  <a:srgbClr val="434343"/>
                </a:solidFill>
                <a:latin typeface="Calibri"/>
                <a:ea typeface="Calibri"/>
                <a:cs typeface="Calibri"/>
                <a:sym typeface="Calibri"/>
              </a:rPr>
              <a:t>Who are your other previous and current investors?</a:t>
            </a:r>
            <a:r>
              <a:rPr lang="en-US" sz="2100">
                <a:solidFill>
                  <a:srgbClr val="7F7F7F"/>
                </a:solidFill>
                <a:latin typeface="Calibri"/>
                <a:ea typeface="Calibri"/>
                <a:cs typeface="Calibri"/>
                <a:sym typeface="Calibri"/>
              </a:rPr>
              <a:t> </a:t>
            </a:r>
            <a:endParaRPr sz="2100">
              <a:solidFill>
                <a:srgbClr val="7F7F7F"/>
              </a:solidFill>
              <a:latin typeface="Calibri"/>
              <a:ea typeface="Calibri"/>
              <a:cs typeface="Calibri"/>
              <a:sym typeface="Calibri"/>
            </a:endParaRPr>
          </a:p>
        </p:txBody>
      </p:sp>
      <p:sp>
        <p:nvSpPr>
          <p:cNvPr id="163" name="Google Shape;163;g12301671404_0_44"/>
          <p:cNvSpPr txBox="1"/>
          <p:nvPr/>
        </p:nvSpPr>
        <p:spPr>
          <a:xfrm>
            <a:off x="599850" y="1529875"/>
            <a:ext cx="8813400" cy="16809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In early stage funding rounds, investors are very encouraged by success in raising money from angel investors and even friends and family. It shows someone else believes in you and put their money on the line, serving as social proof. In later rounds, having some well known VCs on your deck can fast track funding and help in </a:t>
            </a:r>
            <a:r>
              <a:rPr i="1" lang="en-US" sz="1800">
                <a:solidFill>
                  <a:srgbClr val="666666"/>
                </a:solidFill>
                <a:latin typeface="Calibri"/>
                <a:ea typeface="Calibri"/>
                <a:cs typeface="Calibri"/>
                <a:sym typeface="Calibri"/>
              </a:rPr>
              <a:t>negotiating</a:t>
            </a:r>
            <a:r>
              <a:rPr i="1" lang="en-US" sz="1800">
                <a:solidFill>
                  <a:srgbClr val="666666"/>
                </a:solidFill>
                <a:latin typeface="Calibri"/>
                <a:ea typeface="Calibri"/>
                <a:cs typeface="Calibri"/>
                <a:sym typeface="Calibri"/>
              </a:rPr>
              <a:t> better terms. </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rPr i="1" lang="en-US" sz="1800">
                <a:solidFill>
                  <a:srgbClr val="7F7F7F"/>
                </a:solidFill>
                <a:latin typeface="Calibri"/>
                <a:ea typeface="Calibri"/>
                <a:cs typeface="Calibri"/>
                <a:sym typeface="Calibri"/>
              </a:rPr>
              <a:t> </a:t>
            </a:r>
            <a:endParaRPr b="1" sz="1600">
              <a:solidFill>
                <a:schemeClr val="dk1"/>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64" name="Google Shape;164;g12301671404_0_44"/>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12301671404_0_51"/>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Use of Funds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70" name="Google Shape;170;g12301671404_0_51"/>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1" name="Google Shape;171;g12301671404_0_51"/>
          <p:cNvSpPr txBox="1"/>
          <p:nvPr/>
        </p:nvSpPr>
        <p:spPr>
          <a:xfrm>
            <a:off x="1407775" y="2900250"/>
            <a:ext cx="8005500" cy="766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Clear fund allocations </a:t>
            </a:r>
            <a:endParaRPr sz="2100">
              <a:solidFill>
                <a:srgbClr val="434343"/>
              </a:solidFill>
              <a:latin typeface="Calibri"/>
              <a:ea typeface="Calibri"/>
              <a:cs typeface="Calibri"/>
              <a:sym typeface="Calibri"/>
            </a:endParaRPr>
          </a:p>
        </p:txBody>
      </p:sp>
      <p:sp>
        <p:nvSpPr>
          <p:cNvPr id="172" name="Google Shape;172;g12301671404_0_51"/>
          <p:cNvSpPr txBox="1"/>
          <p:nvPr/>
        </p:nvSpPr>
        <p:spPr>
          <a:xfrm>
            <a:off x="599850" y="1529875"/>
            <a:ext cx="88134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What are you going to do with the money?</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 </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73" name="Google Shape;173;g12301671404_0_51"/>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12301671404_0_58"/>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Who is Involved?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79" name="Google Shape;179;g12301671404_0_58"/>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0" name="Google Shape;180;g12301671404_0_58"/>
          <p:cNvSpPr txBox="1"/>
          <p:nvPr/>
        </p:nvSpPr>
        <p:spPr>
          <a:xfrm>
            <a:off x="1407775" y="2900250"/>
            <a:ext cx="8005500" cy="1930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makes you the entrepreneur or team to bet on driving a home run with this valuable solution?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is your industry and business </a:t>
            </a:r>
            <a:r>
              <a:rPr lang="en-US" sz="2100">
                <a:solidFill>
                  <a:srgbClr val="434343"/>
                </a:solidFill>
                <a:latin typeface="Calibri"/>
                <a:ea typeface="Calibri"/>
                <a:cs typeface="Calibri"/>
                <a:sym typeface="Calibri"/>
              </a:rPr>
              <a:t>experience</a:t>
            </a:r>
            <a:r>
              <a:rPr lang="en-US" sz="2100">
                <a:solidFill>
                  <a:srgbClr val="434343"/>
                </a:solidFill>
                <a:latin typeface="Calibri"/>
                <a:ea typeface="Calibri"/>
                <a:cs typeface="Calibri"/>
                <a:sym typeface="Calibri"/>
              </a:rPr>
              <a:t>? </a:t>
            </a:r>
            <a:endParaRPr sz="2100">
              <a:solidFill>
                <a:srgbClr val="434343"/>
              </a:solidFill>
              <a:latin typeface="Calibri"/>
              <a:ea typeface="Calibri"/>
              <a:cs typeface="Calibri"/>
              <a:sym typeface="Calibri"/>
            </a:endParaRPr>
          </a:p>
          <a:p>
            <a:pPr indent="-361950" lvl="1" marL="914400" rtl="0" algn="l">
              <a:lnSpc>
                <a:spcPct val="90000"/>
              </a:lnSpc>
              <a:spcBef>
                <a:spcPts val="0"/>
              </a:spcBef>
              <a:spcAft>
                <a:spcPts val="0"/>
              </a:spcAft>
              <a:buClr>
                <a:srgbClr val="7F7F7F"/>
              </a:buClr>
              <a:buSzPts val="2100"/>
              <a:buFont typeface="Calibri"/>
              <a:buChar char="○"/>
            </a:pPr>
            <a:r>
              <a:rPr lang="en-US" sz="2100">
                <a:solidFill>
                  <a:srgbClr val="434343"/>
                </a:solidFill>
                <a:latin typeface="Calibri"/>
                <a:ea typeface="Calibri"/>
                <a:cs typeface="Calibri"/>
                <a:sym typeface="Calibri"/>
              </a:rPr>
              <a:t>If you are weak in this area, include one or two key staff members who really strengthen the team.</a:t>
            </a:r>
            <a:r>
              <a:rPr lang="en-US" sz="2100">
                <a:solidFill>
                  <a:srgbClr val="7F7F7F"/>
                </a:solidFill>
                <a:latin typeface="Calibri"/>
                <a:ea typeface="Calibri"/>
                <a:cs typeface="Calibri"/>
                <a:sym typeface="Calibri"/>
              </a:rPr>
              <a:t> </a:t>
            </a:r>
            <a:endParaRPr sz="2100">
              <a:solidFill>
                <a:srgbClr val="7F7F7F"/>
              </a:solidFill>
              <a:latin typeface="Calibri"/>
              <a:ea typeface="Calibri"/>
              <a:cs typeface="Calibri"/>
              <a:sym typeface="Calibri"/>
            </a:endParaRPr>
          </a:p>
        </p:txBody>
      </p:sp>
      <p:sp>
        <p:nvSpPr>
          <p:cNvPr id="181" name="Google Shape;181;g12301671404_0_58"/>
          <p:cNvSpPr txBox="1"/>
          <p:nvPr/>
        </p:nvSpPr>
        <p:spPr>
          <a:xfrm>
            <a:off x="675075" y="1517350"/>
            <a:ext cx="88134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Remember that investors are really investing in you, not the business or idea.</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 </a:t>
            </a:r>
            <a:endParaRPr b="1" sz="1600">
              <a:solidFill>
                <a:srgbClr val="666666"/>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82" name="Google Shape;182;g12301671404_0_58"/>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g12301671404_0_65"/>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Thank you </a:t>
            </a:r>
            <a:r>
              <a:rPr b="0" lang="en-US" sz="4000">
                <a:solidFill>
                  <a:srgbClr val="134F5C"/>
                </a:solidFill>
                <a:latin typeface="Montserrat"/>
                <a:ea typeface="Montserrat"/>
                <a:cs typeface="Montserrat"/>
                <a:sym typeface="Montserrat"/>
              </a:rPr>
              <a:t>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88" name="Google Shape;188;g12301671404_0_65"/>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9" name="Google Shape;189;g12301671404_0_65"/>
          <p:cNvSpPr txBox="1"/>
          <p:nvPr/>
        </p:nvSpPr>
        <p:spPr>
          <a:xfrm>
            <a:off x="1345075" y="242245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Reiterate your contact information</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Perhaps include quotes from press or influencers saying good things about your company  </a:t>
            </a:r>
            <a:endParaRPr sz="2100">
              <a:solidFill>
                <a:srgbClr val="434343"/>
              </a:solidFill>
              <a:latin typeface="Calibri"/>
              <a:ea typeface="Calibri"/>
              <a:cs typeface="Calibri"/>
              <a:sym typeface="Calibri"/>
            </a:endParaRPr>
          </a:p>
        </p:txBody>
      </p:sp>
      <p:sp>
        <p:nvSpPr>
          <p:cNvPr id="190" name="Google Shape;190;g12301671404_0_65"/>
          <p:cNvSpPr txBox="1"/>
          <p:nvPr/>
        </p:nvSpPr>
        <p:spPr>
          <a:xfrm>
            <a:off x="675075" y="1517350"/>
            <a:ext cx="8813400" cy="9051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t/>
            </a:r>
            <a:endParaRPr b="1" sz="1600">
              <a:solidFill>
                <a:schemeClr val="dk1"/>
              </a:solidFill>
              <a:latin typeface="Calibri"/>
              <a:ea typeface="Calibri"/>
              <a:cs typeface="Calibri"/>
              <a:sym typeface="Calibri"/>
            </a:endParaRPr>
          </a:p>
          <a:p>
            <a:pPr indent="0" lvl="0" marL="100584" rtl="0" algn="l">
              <a:lnSpc>
                <a:spcPct val="90000"/>
              </a:lnSpc>
              <a:spcBef>
                <a:spcPts val="0"/>
              </a:spcBef>
              <a:spcAft>
                <a:spcPts val="0"/>
              </a:spcAft>
              <a:buNone/>
            </a:pPr>
            <a:r>
              <a:rPr i="1" lang="en-US" sz="1800">
                <a:solidFill>
                  <a:srgbClr val="7F7F7F"/>
                </a:solidFill>
                <a:latin typeface="Calibri"/>
                <a:ea typeface="Calibri"/>
                <a:cs typeface="Calibri"/>
                <a:sym typeface="Calibri"/>
              </a:rPr>
              <a:t> </a:t>
            </a:r>
            <a:endParaRPr b="1" sz="1600">
              <a:solidFill>
                <a:schemeClr val="dk1"/>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191" name="Google Shape;191;g12301671404_0_65"/>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12301671404_0_72"/>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15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That’s all you need for a captivating pitch Deck!</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97" name="Google Shape;197;g12301671404_0_72"/>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8" name="Google Shape;198;g12301671404_0_72"/>
          <p:cNvSpPr txBox="1"/>
          <p:nvPr/>
        </p:nvSpPr>
        <p:spPr>
          <a:xfrm>
            <a:off x="1345075" y="275490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Closing Remarks:</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Remember, design matters!</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Believe in yourself and your mission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Good luck!!</a:t>
            </a:r>
            <a:endParaRPr sz="2100">
              <a:solidFill>
                <a:srgbClr val="434343"/>
              </a:solidFill>
              <a:latin typeface="Calibri"/>
              <a:ea typeface="Calibri"/>
              <a:cs typeface="Calibri"/>
              <a:sym typeface="Calibri"/>
            </a:endParaRPr>
          </a:p>
        </p:txBody>
      </p:sp>
      <p:sp>
        <p:nvSpPr>
          <p:cNvPr id="199" name="Google Shape;199;g12301671404_0_72"/>
          <p:cNvSpPr txBox="1"/>
          <p:nvPr/>
        </p:nvSpPr>
        <p:spPr>
          <a:xfrm>
            <a:off x="349100" y="1517350"/>
            <a:ext cx="10307700" cy="11544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a:p>
            <a:pPr indent="0" lvl="0" marL="100584" rtl="0" algn="l">
              <a:lnSpc>
                <a:spcPct val="90000"/>
              </a:lnSpc>
              <a:spcBef>
                <a:spcPts val="0"/>
              </a:spcBef>
              <a:spcAft>
                <a:spcPts val="0"/>
              </a:spcAft>
              <a:buNone/>
            </a:pPr>
            <a:r>
              <a:t/>
            </a:r>
            <a:endParaRPr b="1" sz="1600">
              <a:solidFill>
                <a:schemeClr val="dk1"/>
              </a:solidFill>
              <a:latin typeface="Calibri"/>
              <a:ea typeface="Calibri"/>
              <a:cs typeface="Calibri"/>
              <a:sym typeface="Calibri"/>
            </a:endParaRPr>
          </a:p>
          <a:p>
            <a:pPr indent="0" lvl="0" marL="100584" rtl="0" algn="l">
              <a:lnSpc>
                <a:spcPct val="90000"/>
              </a:lnSpc>
              <a:spcBef>
                <a:spcPts val="0"/>
              </a:spcBef>
              <a:spcAft>
                <a:spcPts val="0"/>
              </a:spcAft>
              <a:buNone/>
            </a:pPr>
            <a:r>
              <a:rPr i="1" lang="en-US" sz="1800">
                <a:solidFill>
                  <a:srgbClr val="7F7F7F"/>
                </a:solidFill>
                <a:latin typeface="Calibri"/>
                <a:ea typeface="Calibri"/>
                <a:cs typeface="Calibri"/>
                <a:sym typeface="Calibri"/>
              </a:rPr>
              <a:t> </a:t>
            </a:r>
            <a:endParaRPr b="1" sz="1600">
              <a:solidFill>
                <a:schemeClr val="dk1"/>
              </a:solidFill>
              <a:latin typeface="Calibri"/>
              <a:ea typeface="Calibri"/>
              <a:cs typeface="Calibri"/>
              <a:sym typeface="Calibri"/>
            </a:endParaRPr>
          </a:p>
          <a:p>
            <a:pPr indent="0" lvl="0" marL="100584" rtl="0" algn="l">
              <a:lnSpc>
                <a:spcPct val="90000"/>
              </a:lnSpc>
              <a:spcBef>
                <a:spcPts val="0"/>
              </a:spcBef>
              <a:spcAft>
                <a:spcPts val="0"/>
              </a:spcAft>
              <a:buNone/>
            </a:pPr>
            <a:r>
              <a:t/>
            </a:r>
            <a:endParaRPr i="1" sz="1800">
              <a:solidFill>
                <a:srgbClr val="7F7F7F"/>
              </a:solidFill>
              <a:latin typeface="Calibri"/>
              <a:ea typeface="Calibri"/>
              <a:cs typeface="Calibri"/>
              <a:sym typeface="Calibri"/>
            </a:endParaRPr>
          </a:p>
        </p:txBody>
      </p:sp>
      <p:pic>
        <p:nvPicPr>
          <p:cNvPr id="200" name="Google Shape;200;g12301671404_0_72"/>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4"/>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Logo, company name&#10;&#10;Description automatically generated" id="206" name="Google Shape;206;p4"/>
          <p:cNvPicPr preferRelativeResize="0"/>
          <p:nvPr/>
        </p:nvPicPr>
        <p:blipFill rotWithShape="1">
          <a:blip r:embed="rId3">
            <a:alphaModFix/>
          </a:blip>
          <a:srcRect b="0" l="0" r="0" t="0"/>
          <a:stretch/>
        </p:blipFill>
        <p:spPr>
          <a:xfrm>
            <a:off x="2438212" y="1371494"/>
            <a:ext cx="7315577" cy="4115011"/>
          </a:xfrm>
          <a:prstGeom prst="rect">
            <a:avLst/>
          </a:prstGeom>
          <a:noFill/>
          <a:ln>
            <a:noFill/>
          </a:ln>
        </p:spPr>
      </p:pic>
      <p:pic>
        <p:nvPicPr>
          <p:cNvPr id="207" name="Google Shape;207;p4"/>
          <p:cNvPicPr preferRelativeResize="0"/>
          <p:nvPr/>
        </p:nvPicPr>
        <p:blipFill>
          <a:blip r:embed="rId4">
            <a:alphaModFix/>
          </a:blip>
          <a:stretch>
            <a:fillRect/>
          </a:stretch>
        </p:blipFill>
        <p:spPr>
          <a:xfrm>
            <a:off x="10293650" y="46423"/>
            <a:ext cx="1548275" cy="727275"/>
          </a:xfrm>
          <a:prstGeom prst="rect">
            <a:avLst/>
          </a:prstGeom>
          <a:noFill/>
          <a:ln>
            <a:noFill/>
          </a:ln>
        </p:spPr>
      </p:pic>
      <p:pic>
        <p:nvPicPr>
          <p:cNvPr id="208" name="Google Shape;208;p4"/>
          <p:cNvPicPr preferRelativeResize="0"/>
          <p:nvPr/>
        </p:nvPicPr>
        <p:blipFill>
          <a:blip r:embed="rId4">
            <a:alphaModFix/>
          </a:blip>
          <a:stretch>
            <a:fillRect/>
          </a:stretch>
        </p:blipFill>
        <p:spPr>
          <a:xfrm>
            <a:off x="1659375" y="1347175"/>
            <a:ext cx="8540575" cy="4163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g11f53cfebf2_0_0"/>
          <p:cNvSpPr txBox="1"/>
          <p:nvPr>
            <p:ph type="ctrTitle"/>
          </p:nvPr>
        </p:nvSpPr>
        <p:spPr>
          <a:xfrm>
            <a:off x="400338" y="942700"/>
            <a:ext cx="9636900" cy="14193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6000"/>
              <a:buFont typeface="Calibri"/>
              <a:buNone/>
            </a:pPr>
            <a:r>
              <a:rPr lang="en-US" sz="4900">
                <a:solidFill>
                  <a:srgbClr val="134F5C"/>
                </a:solidFill>
                <a:latin typeface="Montserrat"/>
                <a:ea typeface="Montserrat"/>
                <a:cs typeface="Montserrat"/>
                <a:sym typeface="Montserrat"/>
              </a:rPr>
              <a:t>Your Company Information</a:t>
            </a:r>
            <a:endParaRPr sz="4900">
              <a:solidFill>
                <a:srgbClr val="134F5C"/>
              </a:solidFill>
              <a:latin typeface="Montserrat"/>
              <a:ea typeface="Montserrat"/>
              <a:cs typeface="Montserrat"/>
              <a:sym typeface="Montserrat"/>
            </a:endParaRPr>
          </a:p>
        </p:txBody>
      </p:sp>
      <p:sp>
        <p:nvSpPr>
          <p:cNvPr id="54" name="Google Shape;54;g11f53cfebf2_0_0"/>
          <p:cNvSpPr txBox="1"/>
          <p:nvPr>
            <p:ph idx="1" type="subTitle"/>
          </p:nvPr>
        </p:nvSpPr>
        <p:spPr>
          <a:xfrm>
            <a:off x="699168" y="3582134"/>
            <a:ext cx="11092500" cy="1655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800"/>
              <a:buNone/>
            </a:pPr>
            <a:r>
              <a:rPr lang="en-US" sz="2100">
                <a:solidFill>
                  <a:srgbClr val="434343"/>
                </a:solidFill>
              </a:rPr>
              <a:t>This section should include: </a:t>
            </a:r>
            <a:endParaRPr sz="2100">
              <a:solidFill>
                <a:srgbClr val="434343"/>
              </a:solidFill>
            </a:endParaRPr>
          </a:p>
          <a:p>
            <a:pPr indent="-361950" lvl="0" marL="457200" rtl="0" algn="l">
              <a:lnSpc>
                <a:spcPct val="90000"/>
              </a:lnSpc>
              <a:spcBef>
                <a:spcPts val="0"/>
              </a:spcBef>
              <a:spcAft>
                <a:spcPts val="0"/>
              </a:spcAft>
              <a:buClr>
                <a:srgbClr val="434343"/>
              </a:buClr>
              <a:buSzPts val="2100"/>
              <a:buChar char="●"/>
            </a:pPr>
            <a:r>
              <a:rPr lang="en-US" sz="2100">
                <a:solidFill>
                  <a:srgbClr val="434343"/>
                </a:solidFill>
              </a:rPr>
              <a:t>your logo </a:t>
            </a:r>
            <a:endParaRPr sz="2100">
              <a:solidFill>
                <a:srgbClr val="434343"/>
              </a:solidFill>
            </a:endParaRPr>
          </a:p>
          <a:p>
            <a:pPr indent="-361950" lvl="0" marL="457200" rtl="0" algn="l">
              <a:lnSpc>
                <a:spcPct val="90000"/>
              </a:lnSpc>
              <a:spcBef>
                <a:spcPts val="0"/>
              </a:spcBef>
              <a:spcAft>
                <a:spcPts val="0"/>
              </a:spcAft>
              <a:buClr>
                <a:srgbClr val="434343"/>
              </a:buClr>
              <a:buSzPts val="2100"/>
              <a:buChar char="●"/>
            </a:pPr>
            <a:r>
              <a:rPr lang="en-US" sz="2100">
                <a:solidFill>
                  <a:srgbClr val="434343"/>
                </a:solidFill>
              </a:rPr>
              <a:t>startup name </a:t>
            </a:r>
            <a:endParaRPr sz="2100">
              <a:solidFill>
                <a:srgbClr val="434343"/>
              </a:solidFill>
            </a:endParaRPr>
          </a:p>
          <a:p>
            <a:pPr indent="-361950" lvl="0" marL="457200" rtl="0" algn="l">
              <a:lnSpc>
                <a:spcPct val="90000"/>
              </a:lnSpc>
              <a:spcBef>
                <a:spcPts val="0"/>
              </a:spcBef>
              <a:spcAft>
                <a:spcPts val="0"/>
              </a:spcAft>
              <a:buClr>
                <a:srgbClr val="434343"/>
              </a:buClr>
              <a:buSzPts val="2100"/>
              <a:buChar char="●"/>
            </a:pPr>
            <a:r>
              <a:rPr lang="en-US" sz="2100">
                <a:solidFill>
                  <a:srgbClr val="434343"/>
                </a:solidFill>
              </a:rPr>
              <a:t>your contact info (Cell Phone Number and Email Address) </a:t>
            </a:r>
            <a:endParaRPr sz="2100">
              <a:solidFill>
                <a:srgbClr val="434343"/>
              </a:solidFill>
            </a:endParaRPr>
          </a:p>
        </p:txBody>
      </p:sp>
      <p:sp>
        <p:nvSpPr>
          <p:cNvPr id="55" name="Google Shape;55;g11f53cfebf2_0_0"/>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56" name="Google Shape;56;g11f53cfebf2_0_0"/>
          <p:cNvSpPr txBox="1"/>
          <p:nvPr/>
        </p:nvSpPr>
        <p:spPr>
          <a:xfrm>
            <a:off x="516363" y="2435275"/>
            <a:ext cx="6680400" cy="6834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i="1" lang="en-US" sz="1800">
                <a:solidFill>
                  <a:srgbClr val="666666"/>
                </a:solidFill>
                <a:latin typeface="Calibri"/>
                <a:ea typeface="Calibri"/>
                <a:cs typeface="Calibri"/>
                <a:sym typeface="Calibri"/>
              </a:rPr>
              <a:t>Don’t hide this information, make it easy for i</a:t>
            </a:r>
            <a:r>
              <a:rPr i="1" lang="en-US" sz="1800">
                <a:solidFill>
                  <a:srgbClr val="666666"/>
                </a:solidFill>
                <a:latin typeface="Calibri"/>
                <a:ea typeface="Calibri"/>
                <a:cs typeface="Calibri"/>
                <a:sym typeface="Calibri"/>
              </a:rPr>
              <a:t>nvestors to follow up and set a meeting to write you a check. </a:t>
            </a:r>
            <a:endParaRPr i="1" sz="1800">
              <a:solidFill>
                <a:srgbClr val="666666"/>
              </a:solidFill>
              <a:latin typeface="Calibri"/>
              <a:ea typeface="Calibri"/>
              <a:cs typeface="Calibri"/>
              <a:sym typeface="Calibri"/>
            </a:endParaRPr>
          </a:p>
        </p:txBody>
      </p:sp>
      <p:pic>
        <p:nvPicPr>
          <p:cNvPr id="57" name="Google Shape;57;g11f53cfebf2_0_0"/>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The Concept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63" name="Google Shape;63;p2"/>
          <p:cNvSpPr txBox="1"/>
          <p:nvPr>
            <p:ph idx="12" type="sldNum"/>
          </p:nvPr>
        </p:nvSpPr>
        <p:spPr>
          <a:xfrm>
            <a:off x="8610600" y="64579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64" name="Google Shape;64;p2"/>
          <p:cNvSpPr txBox="1"/>
          <p:nvPr/>
        </p:nvSpPr>
        <p:spPr>
          <a:xfrm>
            <a:off x="1306875" y="2900250"/>
            <a:ext cx="8005500" cy="105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a nice high resolution photo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a powerful tagline </a:t>
            </a:r>
            <a:endParaRPr sz="2100">
              <a:solidFill>
                <a:srgbClr val="434343"/>
              </a:solidFill>
              <a:latin typeface="Calibri"/>
              <a:ea typeface="Calibri"/>
              <a:cs typeface="Calibri"/>
              <a:sym typeface="Calibri"/>
            </a:endParaRPr>
          </a:p>
        </p:txBody>
      </p:sp>
      <p:sp>
        <p:nvSpPr>
          <p:cNvPr id="65" name="Google Shape;65;p2"/>
          <p:cNvSpPr txBox="1"/>
          <p:nvPr/>
        </p:nvSpPr>
        <p:spPr>
          <a:xfrm>
            <a:off x="674575" y="1602475"/>
            <a:ext cx="6594900" cy="6834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Show viewers what it is all about upfront so they know if it’s something they are interested in.</a:t>
            </a:r>
            <a:endParaRPr i="1" sz="1600">
              <a:solidFill>
                <a:srgbClr val="666666"/>
              </a:solidFill>
            </a:endParaRPr>
          </a:p>
        </p:txBody>
      </p:sp>
      <p:pic>
        <p:nvPicPr>
          <p:cNvPr id="66" name="Google Shape;66;p2"/>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g11aa72f4adb_0_62"/>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The Problem</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72" name="Google Shape;72;g11aa72f4adb_0_62"/>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73" name="Google Shape;73;g11aa72f4adb_0_62"/>
          <p:cNvSpPr txBox="1"/>
          <p:nvPr/>
        </p:nvSpPr>
        <p:spPr>
          <a:xfrm>
            <a:off x="1444800" y="3045750"/>
            <a:ext cx="8005500" cy="766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A description of the problem that your product or service is solving</a:t>
            </a:r>
            <a:endParaRPr sz="2100">
              <a:solidFill>
                <a:srgbClr val="434343"/>
              </a:solidFill>
              <a:latin typeface="Calibri"/>
              <a:ea typeface="Calibri"/>
              <a:cs typeface="Calibri"/>
              <a:sym typeface="Calibri"/>
            </a:endParaRPr>
          </a:p>
        </p:txBody>
      </p:sp>
      <p:sp>
        <p:nvSpPr>
          <p:cNvPr id="74" name="Google Shape;74;g11aa72f4adb_0_62"/>
          <p:cNvSpPr txBox="1"/>
          <p:nvPr/>
        </p:nvSpPr>
        <p:spPr>
          <a:xfrm>
            <a:off x="662025" y="1595350"/>
            <a:ext cx="65949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Your goal throughout this deck should be to bring together the what, why, why now (urgency), and why your team is the one to accomplish it. </a:t>
            </a:r>
            <a:endParaRPr i="1" sz="1600">
              <a:solidFill>
                <a:srgbClr val="666666"/>
              </a:solidFill>
            </a:endParaRPr>
          </a:p>
        </p:txBody>
      </p:sp>
      <p:pic>
        <p:nvPicPr>
          <p:cNvPr id="75" name="Google Shape;75;g11aa72f4adb_0_62"/>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g11aa72f4adb_0_69"/>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The Solution</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81" name="Google Shape;81;g11aa72f4adb_0_69"/>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82" name="Google Shape;82;g11aa72f4adb_0_69"/>
          <p:cNvSpPr txBox="1"/>
          <p:nvPr/>
        </p:nvSpPr>
        <p:spPr>
          <a:xfrm>
            <a:off x="1278875" y="2900250"/>
            <a:ext cx="8005500" cy="105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How is your startup solving the problem?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How is your company a part of the solution? </a:t>
            </a:r>
            <a:endParaRPr sz="2100">
              <a:solidFill>
                <a:srgbClr val="434343"/>
              </a:solidFill>
              <a:latin typeface="Calibri"/>
              <a:ea typeface="Calibri"/>
              <a:cs typeface="Calibri"/>
              <a:sym typeface="Calibri"/>
            </a:endParaRPr>
          </a:p>
        </p:txBody>
      </p:sp>
      <p:pic>
        <p:nvPicPr>
          <p:cNvPr id="83" name="Google Shape;83;g11aa72f4adb_0_69"/>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g11aa72f4adb_0_76"/>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Market Size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89" name="Google Shape;89;g11aa72f4adb_0_76"/>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90" name="Google Shape;90;g11aa72f4adb_0_76"/>
          <p:cNvSpPr txBox="1"/>
          <p:nvPr/>
        </p:nvSpPr>
        <p:spPr>
          <a:xfrm>
            <a:off x="1407775" y="2900250"/>
            <a:ext cx="8005500" cy="105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The size of the market </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Potential size of the opportunity</a:t>
            </a:r>
            <a:endParaRPr sz="2100">
              <a:solidFill>
                <a:srgbClr val="434343"/>
              </a:solidFill>
              <a:latin typeface="Calibri"/>
              <a:ea typeface="Calibri"/>
              <a:cs typeface="Calibri"/>
              <a:sym typeface="Calibri"/>
            </a:endParaRPr>
          </a:p>
        </p:txBody>
      </p:sp>
      <p:sp>
        <p:nvSpPr>
          <p:cNvPr id="91" name="Google Shape;91;g11aa72f4adb_0_76"/>
          <p:cNvSpPr txBox="1"/>
          <p:nvPr/>
        </p:nvSpPr>
        <p:spPr>
          <a:xfrm>
            <a:off x="5998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These are must have metrics. Think in billions and always add credible sources. This slide is of utmost importance because it will determine the potential outcome to investors that express interest.</a:t>
            </a:r>
            <a:endParaRPr>
              <a:solidFill>
                <a:srgbClr val="666666"/>
              </a:solidFill>
            </a:endParaRPr>
          </a:p>
        </p:txBody>
      </p:sp>
      <p:pic>
        <p:nvPicPr>
          <p:cNvPr id="92" name="Google Shape;92;g11aa72f4adb_0_76"/>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12301671404_0_2"/>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The Competition</a:t>
            </a:r>
            <a:r>
              <a:rPr b="0" lang="en-US" sz="4000">
                <a:solidFill>
                  <a:srgbClr val="134F5C"/>
                </a:solidFill>
                <a:latin typeface="Montserrat"/>
                <a:ea typeface="Montserrat"/>
                <a:cs typeface="Montserrat"/>
                <a:sym typeface="Montserrat"/>
              </a:rPr>
              <a:t> </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98" name="Google Shape;98;g12301671404_0_2"/>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99" name="Google Shape;99;g12301671404_0_2"/>
          <p:cNvSpPr txBox="1"/>
          <p:nvPr/>
        </p:nvSpPr>
        <p:spPr>
          <a:xfrm>
            <a:off x="1407775" y="290025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Who is your </a:t>
            </a:r>
            <a:r>
              <a:rPr lang="en-US" sz="2100">
                <a:solidFill>
                  <a:srgbClr val="434343"/>
                </a:solidFill>
                <a:latin typeface="Calibri"/>
                <a:ea typeface="Calibri"/>
                <a:cs typeface="Calibri"/>
                <a:sym typeface="Calibri"/>
              </a:rPr>
              <a:t>competition</a:t>
            </a:r>
            <a:r>
              <a:rPr lang="en-US" sz="2100">
                <a:solidFill>
                  <a:srgbClr val="434343"/>
                </a:solidFill>
                <a:latin typeface="Calibri"/>
                <a:ea typeface="Calibri"/>
                <a:cs typeface="Calibri"/>
                <a:sym typeface="Calibri"/>
              </a:rPr>
              <a:t>?</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are they doing?</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are they not doing?</a:t>
            </a:r>
            <a:endParaRPr sz="2100">
              <a:solidFill>
                <a:srgbClr val="434343"/>
              </a:solidFill>
              <a:latin typeface="Calibri"/>
              <a:ea typeface="Calibri"/>
              <a:cs typeface="Calibri"/>
              <a:sym typeface="Calibri"/>
            </a:endParaRPr>
          </a:p>
        </p:txBody>
      </p:sp>
      <p:sp>
        <p:nvSpPr>
          <p:cNvPr id="100" name="Google Shape;100;g12301671404_0_2"/>
          <p:cNvSpPr txBox="1"/>
          <p:nvPr/>
        </p:nvSpPr>
        <p:spPr>
          <a:xfrm>
            <a:off x="599850" y="1529875"/>
            <a:ext cx="7332000" cy="9327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Every business has competition. If you don’t know who they are, you haven’t done adequate research. Pause everything and figure out who your competitors are.</a:t>
            </a:r>
            <a:endParaRPr>
              <a:solidFill>
                <a:srgbClr val="666666"/>
              </a:solidFill>
            </a:endParaRPr>
          </a:p>
        </p:txBody>
      </p:sp>
      <p:pic>
        <p:nvPicPr>
          <p:cNvPr id="101" name="Google Shape;101;g12301671404_0_2"/>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g12301671404_0_9"/>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Competitive Advantage</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07" name="Google Shape;107;g12301671404_0_9"/>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08" name="Google Shape;108;g12301671404_0_9"/>
          <p:cNvSpPr txBox="1"/>
          <p:nvPr/>
        </p:nvSpPr>
        <p:spPr>
          <a:xfrm>
            <a:off x="1407775" y="2900250"/>
            <a:ext cx="8005500" cy="13482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is unique about your company?</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What are you doing better that really matters to consumers or profitability?  </a:t>
            </a:r>
            <a:endParaRPr sz="2100">
              <a:solidFill>
                <a:srgbClr val="434343"/>
              </a:solidFill>
              <a:latin typeface="Calibri"/>
              <a:ea typeface="Calibri"/>
              <a:cs typeface="Calibri"/>
              <a:sym typeface="Calibri"/>
            </a:endParaRPr>
          </a:p>
        </p:txBody>
      </p:sp>
      <p:sp>
        <p:nvSpPr>
          <p:cNvPr id="109" name="Google Shape;109;g12301671404_0_9"/>
          <p:cNvSpPr txBox="1"/>
          <p:nvPr/>
        </p:nvSpPr>
        <p:spPr>
          <a:xfrm>
            <a:off x="599850" y="1529875"/>
            <a:ext cx="7332000" cy="6834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What is your startup’s competitive advantage in the </a:t>
            </a:r>
            <a:r>
              <a:rPr i="1" lang="en-US" sz="1800">
                <a:solidFill>
                  <a:srgbClr val="666666"/>
                </a:solidFill>
                <a:latin typeface="Calibri"/>
                <a:ea typeface="Calibri"/>
                <a:cs typeface="Calibri"/>
                <a:sym typeface="Calibri"/>
              </a:rPr>
              <a:t>marketplace</a:t>
            </a:r>
            <a:r>
              <a:rPr i="1" lang="en-US" sz="1800">
                <a:solidFill>
                  <a:srgbClr val="666666"/>
                </a:solidFill>
                <a:latin typeface="Calibri"/>
                <a:ea typeface="Calibri"/>
                <a:cs typeface="Calibri"/>
                <a:sym typeface="Calibri"/>
              </a:rPr>
              <a:t> and over your competition? </a:t>
            </a:r>
            <a:endParaRPr>
              <a:solidFill>
                <a:srgbClr val="666666"/>
              </a:solidFill>
            </a:endParaRPr>
          </a:p>
        </p:txBody>
      </p:sp>
      <p:pic>
        <p:nvPicPr>
          <p:cNvPr id="110" name="Google Shape;110;g12301671404_0_9"/>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12301671404_0_16"/>
          <p:cNvSpPr txBox="1"/>
          <p:nvPr>
            <p:ph idx="1" type="body"/>
          </p:nvPr>
        </p:nvSpPr>
        <p:spPr>
          <a:xfrm>
            <a:off x="599850" y="902274"/>
            <a:ext cx="8544000" cy="1383600"/>
          </a:xfrm>
          <a:prstGeom prst="rect">
            <a:avLst/>
          </a:prstGeom>
          <a:noFill/>
          <a:ln>
            <a:noFill/>
          </a:ln>
        </p:spPr>
        <p:txBody>
          <a:bodyPr anchorCtr="0" anchor="t" bIns="45700" lIns="91425" spcFirstLastPara="1" rIns="91425" wrap="square" tIns="45700">
            <a:noAutofit/>
          </a:bodyPr>
          <a:lstStyle/>
          <a:p>
            <a:pPr indent="0" lvl="0" marL="101600" rtl="0" algn="l">
              <a:lnSpc>
                <a:spcPct val="180000"/>
              </a:lnSpc>
              <a:spcBef>
                <a:spcPts val="0"/>
              </a:spcBef>
              <a:spcAft>
                <a:spcPts val="0"/>
              </a:spcAft>
              <a:buClr>
                <a:schemeClr val="dk1"/>
              </a:buClr>
              <a:buSzPts val="640"/>
              <a:buFont typeface="Calibri"/>
              <a:buNone/>
            </a:pPr>
            <a:r>
              <a:rPr b="0" lang="en-US" sz="4000">
                <a:solidFill>
                  <a:srgbClr val="134F5C"/>
                </a:solidFill>
                <a:latin typeface="Montserrat"/>
                <a:ea typeface="Montserrat"/>
                <a:cs typeface="Montserrat"/>
                <a:sym typeface="Montserrat"/>
              </a:rPr>
              <a:t>The Product</a:t>
            </a:r>
            <a:endParaRPr b="0" sz="4000">
              <a:solidFill>
                <a:srgbClr val="134F5C"/>
              </a:solidFill>
              <a:latin typeface="Montserrat"/>
              <a:ea typeface="Montserrat"/>
              <a:cs typeface="Montserrat"/>
              <a:sym typeface="Montserrat"/>
            </a:endParaRPr>
          </a:p>
          <a:p>
            <a:pPr indent="0" lvl="0" marL="101600" rtl="0" algn="l">
              <a:lnSpc>
                <a:spcPct val="180000"/>
              </a:lnSpc>
              <a:spcBef>
                <a:spcPts val="0"/>
              </a:spcBef>
              <a:spcAft>
                <a:spcPts val="0"/>
              </a:spcAft>
              <a:buClr>
                <a:schemeClr val="dk1"/>
              </a:buClr>
              <a:buSzPts val="640"/>
              <a:buFont typeface="Calibri"/>
              <a:buNone/>
            </a:pPr>
            <a:r>
              <a:t/>
            </a:r>
            <a:endParaRPr sz="4000"/>
          </a:p>
        </p:txBody>
      </p:sp>
      <p:sp>
        <p:nvSpPr>
          <p:cNvPr id="116" name="Google Shape;116;g12301671404_0_16"/>
          <p:cNvSpPr txBox="1"/>
          <p:nvPr>
            <p:ph idx="12" type="sldNum"/>
          </p:nvPr>
        </p:nvSpPr>
        <p:spPr>
          <a:xfrm>
            <a:off x="8610600" y="64579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7" name="Google Shape;117;g12301671404_0_16"/>
          <p:cNvSpPr txBox="1"/>
          <p:nvPr/>
        </p:nvSpPr>
        <p:spPr>
          <a:xfrm>
            <a:off x="1407775" y="2900250"/>
            <a:ext cx="8005500" cy="10575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2100">
                <a:solidFill>
                  <a:srgbClr val="434343"/>
                </a:solidFill>
                <a:latin typeface="Calibri"/>
                <a:ea typeface="Calibri"/>
                <a:cs typeface="Calibri"/>
                <a:sym typeface="Calibri"/>
              </a:rPr>
              <a:t>This section should include:</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images of your product or service in action</a:t>
            </a:r>
            <a:endParaRPr sz="2100">
              <a:solidFill>
                <a:srgbClr val="434343"/>
              </a:solidFill>
              <a:latin typeface="Calibri"/>
              <a:ea typeface="Calibri"/>
              <a:cs typeface="Calibri"/>
              <a:sym typeface="Calibri"/>
            </a:endParaRPr>
          </a:p>
          <a:p>
            <a:pPr indent="-361950" lvl="0" marL="457200" rtl="0" algn="l">
              <a:lnSpc>
                <a:spcPct val="90000"/>
              </a:lnSpc>
              <a:spcBef>
                <a:spcPts val="0"/>
              </a:spcBef>
              <a:spcAft>
                <a:spcPts val="0"/>
              </a:spcAft>
              <a:buClr>
                <a:srgbClr val="434343"/>
              </a:buClr>
              <a:buSzPts val="2100"/>
              <a:buFont typeface="Calibri"/>
              <a:buChar char="●"/>
            </a:pPr>
            <a:r>
              <a:rPr lang="en-US" sz="2100">
                <a:solidFill>
                  <a:srgbClr val="434343"/>
                </a:solidFill>
                <a:latin typeface="Calibri"/>
                <a:ea typeface="Calibri"/>
                <a:cs typeface="Calibri"/>
                <a:sym typeface="Calibri"/>
              </a:rPr>
              <a:t>Screenshots of your online platform or application</a:t>
            </a:r>
            <a:endParaRPr sz="2100">
              <a:solidFill>
                <a:srgbClr val="434343"/>
              </a:solidFill>
              <a:latin typeface="Calibri"/>
              <a:ea typeface="Calibri"/>
              <a:cs typeface="Calibri"/>
              <a:sym typeface="Calibri"/>
            </a:endParaRPr>
          </a:p>
        </p:txBody>
      </p:sp>
      <p:sp>
        <p:nvSpPr>
          <p:cNvPr id="118" name="Google Shape;118;g12301671404_0_16"/>
          <p:cNvSpPr txBox="1"/>
          <p:nvPr/>
        </p:nvSpPr>
        <p:spPr>
          <a:xfrm>
            <a:off x="599850" y="1529875"/>
            <a:ext cx="7332000" cy="434100"/>
          </a:xfrm>
          <a:prstGeom prst="rect">
            <a:avLst/>
          </a:prstGeom>
          <a:noFill/>
          <a:ln>
            <a:noFill/>
          </a:ln>
        </p:spPr>
        <p:txBody>
          <a:bodyPr anchorCtr="0" anchor="t" bIns="91425" lIns="91425" spcFirstLastPara="1" rIns="91425" wrap="square" tIns="91425">
            <a:spAutoFit/>
          </a:bodyPr>
          <a:lstStyle/>
          <a:p>
            <a:pPr indent="0" lvl="0" marL="100584" rtl="0" algn="l">
              <a:lnSpc>
                <a:spcPct val="90000"/>
              </a:lnSpc>
              <a:spcBef>
                <a:spcPts val="0"/>
              </a:spcBef>
              <a:spcAft>
                <a:spcPts val="0"/>
              </a:spcAft>
              <a:buNone/>
            </a:pPr>
            <a:r>
              <a:rPr i="1" lang="en-US" sz="1800">
                <a:solidFill>
                  <a:srgbClr val="666666"/>
                </a:solidFill>
                <a:latin typeface="Calibri"/>
                <a:ea typeface="Calibri"/>
                <a:cs typeface="Calibri"/>
                <a:sym typeface="Calibri"/>
              </a:rPr>
              <a:t>What are the features and benefits of your product? </a:t>
            </a:r>
            <a:endParaRPr>
              <a:solidFill>
                <a:srgbClr val="666666"/>
              </a:solidFill>
            </a:endParaRPr>
          </a:p>
        </p:txBody>
      </p:sp>
      <p:pic>
        <p:nvPicPr>
          <p:cNvPr id="119" name="Google Shape;119;g12301671404_0_16"/>
          <p:cNvPicPr preferRelativeResize="0"/>
          <p:nvPr/>
        </p:nvPicPr>
        <p:blipFill>
          <a:blip r:embed="rId3">
            <a:alphaModFix/>
          </a:blip>
          <a:stretch>
            <a:fillRect/>
          </a:stretch>
        </p:blipFill>
        <p:spPr>
          <a:xfrm>
            <a:off x="10293650" y="46423"/>
            <a:ext cx="1548275" cy="7272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Intro">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2021-04-01T10:59:11Z</dcterms:created>
  <dc:creator>Maryam Amr</dc:creator>
</cp:coreProperties>
</file>